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82E7CB-E996-4287-9675-D79B01E4CAEA}" type="datetimeFigureOut">
              <a:rPr lang="en-US" smtClean="0"/>
              <a:pPr/>
              <a:t>8/9/2009</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AF8BB3-95B2-4A61-B721-65142C8F8261}"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Financial</a:t>
            </a:r>
          </a:p>
          <a:p>
            <a:r>
              <a:rPr lang="en-AU" dirty="0" smtClean="0"/>
              <a:t>	government funds and international fees</a:t>
            </a:r>
          </a:p>
          <a:p>
            <a:endParaRPr lang="en-AU" dirty="0" smtClean="0"/>
          </a:p>
          <a:p>
            <a:r>
              <a:rPr lang="en-AU" dirty="0" smtClean="0"/>
              <a:t>Reputation</a:t>
            </a:r>
          </a:p>
          <a:p>
            <a:r>
              <a:rPr lang="en-AU" dirty="0" smtClean="0"/>
              <a:t>	need </a:t>
            </a:r>
            <a:r>
              <a:rPr lang="en-AU" dirty="0" err="1" smtClean="0"/>
              <a:t>Nobelew</a:t>
            </a:r>
            <a:r>
              <a:rPr lang="en-AU" dirty="0" smtClean="0"/>
              <a:t> laureate</a:t>
            </a:r>
            <a:endParaRPr lang="en-AU" dirty="0"/>
          </a:p>
        </p:txBody>
      </p:sp>
      <p:sp>
        <p:nvSpPr>
          <p:cNvPr id="4" name="Slide Number Placeholder 3"/>
          <p:cNvSpPr>
            <a:spLocks noGrp="1"/>
          </p:cNvSpPr>
          <p:nvPr>
            <p:ph type="sldNum" sz="quarter" idx="10"/>
          </p:nvPr>
        </p:nvSpPr>
        <p:spPr/>
        <p:txBody>
          <a:bodyPr/>
          <a:lstStyle/>
          <a:p>
            <a:fld id="{197273F3-090B-9F46-91D5-0A93CFFB9B12}" type="slidenum">
              <a:rPr lang="en-AU" smtClean="0"/>
              <a:pPr/>
              <a:t>3</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a:lstStyle/>
          <a:p>
            <a:pPr>
              <a:spcBef>
                <a:spcPct val="0"/>
              </a:spcBef>
            </a:pPr>
            <a:endParaRPr lang="en-AU"/>
          </a:p>
        </p:txBody>
      </p:sp>
      <p:sp>
        <p:nvSpPr>
          <p:cNvPr id="19459" name="Slide Number Placeholder 3"/>
          <p:cNvSpPr>
            <a:spLocks noGrp="1"/>
          </p:cNvSpPr>
          <p:nvPr>
            <p:ph type="sldNum" sz="quarter" idx="5"/>
          </p:nvPr>
        </p:nvSpPr>
        <p:spPr bwMode="auto">
          <a:noFill/>
          <a:ln>
            <a:miter lim="800000"/>
            <a:headEnd/>
            <a:tailEnd/>
          </a:ln>
        </p:spPr>
        <p:txBody>
          <a:bodyPr/>
          <a:lstStyle/>
          <a:p>
            <a:fld id="{5008A071-0804-F744-AECD-22E4371A2706}" type="slidenum">
              <a:rPr lang="en-AU"/>
              <a:pPr/>
              <a:t>8</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0169B6C9-AF06-4AF1-B5A6-24FBC5EFB62A}" type="datetimeFigureOut">
              <a:rPr lang="en-US" smtClean="0"/>
              <a:pPr/>
              <a:t>8/9/2009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9D32716-E1B2-4D92-8BF0-C3CF97DE9895}"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169B6C9-AF06-4AF1-B5A6-24FBC5EFB62A}" type="datetimeFigureOut">
              <a:rPr lang="en-US" smtClean="0"/>
              <a:pPr/>
              <a:t>8/9/2009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9D32716-E1B2-4D92-8BF0-C3CF97DE9895}"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169B6C9-AF06-4AF1-B5A6-24FBC5EFB62A}" type="datetimeFigureOut">
              <a:rPr lang="en-US" smtClean="0"/>
              <a:pPr/>
              <a:t>8/9/2009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9D32716-E1B2-4D92-8BF0-C3CF97DE9895}" type="slidenum">
              <a:rPr lang="en-AU" smtClean="0"/>
              <a:pPr/>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AU" smtClean="0"/>
              <a:t>Click to edit Master title style</a:t>
            </a:r>
            <a:endParaRPr lang="en-AU"/>
          </a:p>
        </p:txBody>
      </p:sp>
      <p:sp>
        <p:nvSpPr>
          <p:cNvPr id="3" name="Chart Placeholder 2"/>
          <p:cNvSpPr>
            <a:spLocks noGrp="1"/>
          </p:cNvSpPr>
          <p:nvPr>
            <p:ph type="chart" idx="1"/>
          </p:nvPr>
        </p:nvSpPr>
        <p:spPr>
          <a:xfrm>
            <a:off x="457200" y="1600200"/>
            <a:ext cx="8229600" cy="4525963"/>
          </a:xfrm>
        </p:spPr>
        <p:txBody>
          <a:bodyPr/>
          <a:lstStyle/>
          <a:p>
            <a:endParaRPr lang="en-AU"/>
          </a:p>
        </p:txBody>
      </p:sp>
      <p:sp>
        <p:nvSpPr>
          <p:cNvPr id="4" name="Date Placeholder 3"/>
          <p:cNvSpPr>
            <a:spLocks noGrp="1"/>
          </p:cNvSpPr>
          <p:nvPr>
            <p:ph type="dt" sz="half" idx="10"/>
          </p:nvPr>
        </p:nvSpPr>
        <p:spPr>
          <a:xfrm>
            <a:off x="457200" y="6356350"/>
            <a:ext cx="2133600" cy="365125"/>
          </a:xfrm>
        </p:spPr>
        <p:txBody>
          <a:bodyPr/>
          <a:lstStyle>
            <a:lvl1pPr>
              <a:defRPr smtClean="0"/>
            </a:lvl1pPr>
          </a:lstStyle>
          <a:p>
            <a:fld id="{54848F46-53D6-354D-8F24-B395E7E1A206}" type="datetimeFigureOut">
              <a:rPr lang="en-AU"/>
              <a:pPr/>
              <a:t>9/08/2009</a:t>
            </a:fld>
            <a:endParaRPr lang="en-AU"/>
          </a:p>
        </p:txBody>
      </p:sp>
      <p:sp>
        <p:nvSpPr>
          <p:cNvPr id="5" name="Footer Placeholder 4"/>
          <p:cNvSpPr>
            <a:spLocks noGrp="1"/>
          </p:cNvSpPr>
          <p:nvPr>
            <p:ph type="ftr" sz="quarter" idx="11"/>
          </p:nvPr>
        </p:nvSpPr>
        <p:spPr>
          <a:xfrm>
            <a:off x="3124200" y="6356350"/>
            <a:ext cx="2895600" cy="365125"/>
          </a:xfrm>
        </p:spPr>
        <p:txBody>
          <a:bodyPr/>
          <a:lstStyle>
            <a:lvl1pPr>
              <a:defRPr/>
            </a:lvl1pPr>
          </a:lstStyle>
          <a:p>
            <a:endParaRPr lang="en-AU"/>
          </a:p>
        </p:txBody>
      </p:sp>
      <p:sp>
        <p:nvSpPr>
          <p:cNvPr id="6" name="Slide Number Placeholder 5"/>
          <p:cNvSpPr>
            <a:spLocks noGrp="1"/>
          </p:cNvSpPr>
          <p:nvPr>
            <p:ph type="sldNum" sz="quarter" idx="12"/>
          </p:nvPr>
        </p:nvSpPr>
        <p:spPr>
          <a:xfrm>
            <a:off x="6553200" y="6356350"/>
            <a:ext cx="2133600" cy="365125"/>
          </a:xfrm>
        </p:spPr>
        <p:txBody>
          <a:bodyPr/>
          <a:lstStyle>
            <a:lvl1pPr>
              <a:defRPr smtClean="0"/>
            </a:lvl1pPr>
          </a:lstStyle>
          <a:p>
            <a:fld id="{D771DE0F-B365-684E-A15A-BF4223249AB0}" type="slidenum">
              <a:rPr lang="en-AU"/>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169B6C9-AF06-4AF1-B5A6-24FBC5EFB62A}" type="datetimeFigureOut">
              <a:rPr lang="en-US" smtClean="0"/>
              <a:pPr/>
              <a:t>8/9/2009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9D32716-E1B2-4D92-8BF0-C3CF97DE9895}"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69B6C9-AF06-4AF1-B5A6-24FBC5EFB62A}" type="datetimeFigureOut">
              <a:rPr lang="en-US" smtClean="0"/>
              <a:pPr/>
              <a:t>8/9/2009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9D32716-E1B2-4D92-8BF0-C3CF97DE9895}"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0169B6C9-AF06-4AF1-B5A6-24FBC5EFB62A}" type="datetimeFigureOut">
              <a:rPr lang="en-US" smtClean="0"/>
              <a:pPr/>
              <a:t>8/9/2009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9D32716-E1B2-4D92-8BF0-C3CF97DE9895}"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0169B6C9-AF06-4AF1-B5A6-24FBC5EFB62A}" type="datetimeFigureOut">
              <a:rPr lang="en-US" smtClean="0"/>
              <a:pPr/>
              <a:t>8/9/2009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9D32716-E1B2-4D92-8BF0-C3CF97DE9895}"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0169B6C9-AF06-4AF1-B5A6-24FBC5EFB62A}" type="datetimeFigureOut">
              <a:rPr lang="en-US" smtClean="0"/>
              <a:pPr/>
              <a:t>8/9/2009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9D32716-E1B2-4D92-8BF0-C3CF97DE9895}"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9B6C9-AF06-4AF1-B5A6-24FBC5EFB62A}" type="datetimeFigureOut">
              <a:rPr lang="en-US" smtClean="0"/>
              <a:pPr/>
              <a:t>8/9/2009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9D32716-E1B2-4D92-8BF0-C3CF97DE9895}"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9B6C9-AF06-4AF1-B5A6-24FBC5EFB62A}" type="datetimeFigureOut">
              <a:rPr lang="en-US" smtClean="0"/>
              <a:pPr/>
              <a:t>8/9/2009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9D32716-E1B2-4D92-8BF0-C3CF97DE9895}"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9B6C9-AF06-4AF1-B5A6-24FBC5EFB62A}" type="datetimeFigureOut">
              <a:rPr lang="en-US" smtClean="0"/>
              <a:pPr/>
              <a:t>8/9/2009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9D32716-E1B2-4D92-8BF0-C3CF97DE9895}"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UCC0275-template2.jpg"/>
          <p:cNvPicPr>
            <a:picLocks noChangeAspect="1"/>
          </p:cNvPicPr>
          <p:nvPr userDrawn="1"/>
        </p:nvPicPr>
        <p:blipFill>
          <a:blip r:embed="rId14"/>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69B6C9-AF06-4AF1-B5A6-24FBC5EFB62A}" type="datetimeFigureOut">
              <a:rPr lang="en-US" smtClean="0"/>
              <a:pPr/>
              <a:t>8/9/2009</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32716-E1B2-4D92-8BF0-C3CF97DE9895}"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normAutofit fontScale="90000"/>
          </a:bodyPr>
          <a:lstStyle/>
          <a:p>
            <a:r>
              <a:rPr lang="en-AU" dirty="0" smtClean="0"/>
              <a:t>Branding</a:t>
            </a:r>
            <a:br>
              <a:rPr lang="en-AU" dirty="0" smtClean="0"/>
            </a:br>
            <a:r>
              <a:rPr lang="en-US" dirty="0"/>
              <a:t>Possible lessons and practices learned from</a:t>
            </a:r>
            <a:r>
              <a:rPr lang="en-US" dirty="0" smtClean="0"/>
              <a:t> global </a:t>
            </a:r>
            <a:r>
              <a:rPr lang="en-US" dirty="0"/>
              <a:t>p</a:t>
            </a:r>
            <a:r>
              <a:rPr lang="en-US" dirty="0" smtClean="0"/>
              <a:t>erspectives</a:t>
            </a:r>
            <a:endParaRPr lang="en-AU" dirty="0"/>
          </a:p>
        </p:txBody>
      </p:sp>
      <p:sp>
        <p:nvSpPr>
          <p:cNvPr id="3" name="Subtitle 2"/>
          <p:cNvSpPr>
            <a:spLocks noGrp="1"/>
          </p:cNvSpPr>
          <p:nvPr>
            <p:ph type="subTitle" idx="1"/>
          </p:nvPr>
        </p:nvSpPr>
        <p:spPr/>
        <p:txBody>
          <a:bodyPr/>
          <a:lstStyle/>
          <a:p>
            <a:r>
              <a:rPr lang="en-US" dirty="0" smtClean="0"/>
              <a:t>P</a:t>
            </a:r>
            <a:r>
              <a:rPr lang="en-AU" dirty="0" err="1" smtClean="0"/>
              <a:t>rofessor</a:t>
            </a:r>
            <a:r>
              <a:rPr lang="en-AU" dirty="0"/>
              <a:t>D</a:t>
            </a:r>
            <a:r>
              <a:rPr lang="en-AU" dirty="0" smtClean="0"/>
              <a:t>avid Wood</a:t>
            </a:r>
          </a:p>
          <a:p>
            <a:r>
              <a:rPr lang="en-AU" dirty="0" smtClean="0"/>
              <a:t>Pro Vice-Chancellor Humanities</a:t>
            </a:r>
          </a:p>
          <a:p>
            <a:r>
              <a:rPr lang="en-AU" dirty="0" smtClean="0"/>
              <a:t>(DVC International from October)</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r>
              <a:rPr lang="en-AU"/>
              <a:t>In advertising shorthand…	</a:t>
            </a:r>
          </a:p>
        </p:txBody>
      </p:sp>
      <p:pic>
        <p:nvPicPr>
          <p:cNvPr id="30744" name="Picture 24"/>
          <p:cNvPicPr>
            <a:picLocks noChangeAspect="1" noChangeArrowheads="1"/>
          </p:cNvPicPr>
          <p:nvPr/>
        </p:nvPicPr>
        <p:blipFill>
          <a:blip r:embed="rId2"/>
          <a:srcRect/>
          <a:stretch>
            <a:fillRect/>
          </a:stretch>
        </p:blipFill>
        <p:spPr bwMode="auto">
          <a:xfrm>
            <a:off x="1476375" y="2133600"/>
            <a:ext cx="7040563" cy="1543050"/>
          </a:xfrm>
          <a:prstGeom prst="rect">
            <a:avLst/>
          </a:prstGeom>
          <a:noFill/>
          <a:ln w="9525">
            <a:noFill/>
            <a:miter lim="800000"/>
            <a:headEnd/>
            <a:tailEnd/>
          </a:ln>
          <a:effectLst/>
        </p:spPr>
      </p:pic>
      <p:sp>
        <p:nvSpPr>
          <p:cNvPr id="30745" name="Rectangle 25"/>
          <p:cNvSpPr>
            <a:spLocks noChangeArrowheads="1"/>
          </p:cNvSpPr>
          <p:nvPr/>
        </p:nvSpPr>
        <p:spPr bwMode="auto">
          <a:xfrm>
            <a:off x="900113" y="3868738"/>
            <a:ext cx="7056437" cy="1465262"/>
          </a:xfrm>
          <a:prstGeom prst="rect">
            <a:avLst/>
          </a:prstGeom>
          <a:noFill/>
          <a:ln w="9525">
            <a:noFill/>
            <a:miter lim="800000"/>
            <a:headEnd/>
            <a:tailEnd/>
          </a:ln>
          <a:effectLst/>
        </p:spPr>
        <p:txBody>
          <a:bodyPr anchor="ctr">
            <a:prstTxWarp prst="textNoShape">
              <a:avLst/>
            </a:prstTxWarp>
            <a:spAutoFit/>
          </a:bodyPr>
          <a:lstStyle/>
          <a:p>
            <a:r>
              <a:rPr lang="en-AU"/>
              <a:t>Curtin aspires to be a leading edge university of technology. To fulfil this vision, we strive to be innovative and forward-looking in everything we do. It’s in our approach to teaching and learning. It’s in our research. It’s in our staff, our students and our graduates. It’s in the way we think and act. It’s what we call Curtinnovation.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Rectangle 6"/>
          <p:cNvSpPr>
            <a:spLocks noGrp="1"/>
          </p:cNvSpPr>
          <p:nvPr>
            <p:ph type="title"/>
          </p:nvPr>
        </p:nvSpPr>
        <p:spPr/>
        <p:txBody>
          <a:bodyPr/>
          <a:lstStyle/>
          <a:p>
            <a:r>
              <a:rPr lang="en-AU"/>
              <a:t>Is it working?</a:t>
            </a:r>
            <a:br>
              <a:rPr lang="en-AU"/>
            </a:br>
            <a:r>
              <a:rPr lang="en-AU" sz="2000"/>
              <a:t>(year 12 students)</a:t>
            </a:r>
          </a:p>
        </p:txBody>
      </p:sp>
      <p:sp>
        <p:nvSpPr>
          <p:cNvPr id="32778" name="Text Box 10"/>
          <p:cNvSpPr txBox="1">
            <a:spLocks noChangeArrowheads="1"/>
          </p:cNvSpPr>
          <p:nvPr/>
        </p:nvSpPr>
        <p:spPr bwMode="auto">
          <a:xfrm>
            <a:off x="381000" y="1828800"/>
            <a:ext cx="1219200" cy="457200"/>
          </a:xfrm>
          <a:prstGeom prst="rect">
            <a:avLst/>
          </a:prstGeom>
          <a:noFill/>
          <a:ln w="9525">
            <a:noFill/>
            <a:miter lim="800000"/>
            <a:headEnd/>
            <a:tailEnd/>
          </a:ln>
          <a:effectLst/>
        </p:spPr>
        <p:txBody>
          <a:bodyPr>
            <a:prstTxWarp prst="textNoShape">
              <a:avLst/>
            </a:prstTxWarp>
            <a:spAutoFit/>
          </a:bodyPr>
          <a:lstStyle/>
          <a:p>
            <a:pPr eaLnBrk="0" hangingPunct="0">
              <a:spcBef>
                <a:spcPct val="50000"/>
              </a:spcBef>
            </a:pPr>
            <a:r>
              <a:rPr lang="en-AU" sz="2400" b="1" u="sng">
                <a:latin typeface="Frutiger 57Cn" pitchFamily="2" charset="-52"/>
              </a:rPr>
              <a:t>Before</a:t>
            </a:r>
          </a:p>
        </p:txBody>
      </p:sp>
      <p:graphicFrame>
        <p:nvGraphicFramePr>
          <p:cNvPr id="32779" name="Object 11"/>
          <p:cNvGraphicFramePr>
            <a:graphicFrameLocks noChangeAspect="1"/>
          </p:cNvGraphicFramePr>
          <p:nvPr/>
        </p:nvGraphicFramePr>
        <p:xfrm>
          <a:off x="1263650" y="2179638"/>
          <a:ext cx="8332788" cy="4135437"/>
        </p:xfrm>
        <a:graphic>
          <a:graphicData uri="http://schemas.openxmlformats.org/presentationml/2006/ole">
            <p:oleObj spid="_x0000_s34818" name="Chart" r:id="rId3" imgW="0" imgH="0" progId="MSGraph.Chart.8">
              <p:embed followColorScheme="full"/>
            </p:oleObj>
          </a:graphicData>
        </a:graphic>
      </p:graphicFrame>
      <p:grpSp>
        <p:nvGrpSpPr>
          <p:cNvPr id="2" name="Group 13"/>
          <p:cNvGrpSpPr>
            <a:grpSpLocks/>
          </p:cNvGrpSpPr>
          <p:nvPr/>
        </p:nvGrpSpPr>
        <p:grpSpPr bwMode="auto">
          <a:xfrm>
            <a:off x="7667625" y="1268413"/>
            <a:ext cx="1146175" cy="1270000"/>
            <a:chOff x="4896" y="1248"/>
            <a:chExt cx="722" cy="800"/>
          </a:xfrm>
        </p:grpSpPr>
        <p:sp>
          <p:nvSpPr>
            <p:cNvPr id="32782" name="Rectangle 14"/>
            <p:cNvSpPr>
              <a:spLocks noChangeArrowheads="1"/>
            </p:cNvSpPr>
            <p:nvPr/>
          </p:nvSpPr>
          <p:spPr bwMode="gray">
            <a:xfrm>
              <a:off x="4896" y="1248"/>
              <a:ext cx="722" cy="800"/>
            </a:xfrm>
            <a:prstGeom prst="rect">
              <a:avLst/>
            </a:prstGeom>
            <a:noFill/>
            <a:ln w="9525">
              <a:solidFill>
                <a:schemeClr val="bg2"/>
              </a:solidFill>
              <a:miter lim="800000"/>
              <a:headEnd/>
              <a:tailEnd/>
            </a:ln>
            <a:effectLst/>
          </p:spPr>
          <p:txBody>
            <a:bodyPr>
              <a:prstTxWarp prst="textNoShape">
                <a:avLst/>
              </a:prstTxWarp>
            </a:bodyPr>
            <a:lstStyle/>
            <a:p>
              <a:endParaRPr lang="en-AU"/>
            </a:p>
          </p:txBody>
        </p:sp>
        <p:sp>
          <p:nvSpPr>
            <p:cNvPr id="32783" name="Line 15"/>
            <p:cNvSpPr>
              <a:spLocks noChangeShapeType="1"/>
            </p:cNvSpPr>
            <p:nvPr/>
          </p:nvSpPr>
          <p:spPr bwMode="gray">
            <a:xfrm>
              <a:off x="4991" y="1375"/>
              <a:ext cx="146" cy="1"/>
            </a:xfrm>
            <a:prstGeom prst="line">
              <a:avLst/>
            </a:prstGeom>
            <a:noFill/>
            <a:ln w="28575">
              <a:solidFill>
                <a:srgbClr val="FF0000"/>
              </a:solidFill>
              <a:round/>
              <a:headEnd/>
              <a:tailEnd/>
            </a:ln>
          </p:spPr>
          <p:txBody>
            <a:bodyPr>
              <a:prstTxWarp prst="textNoShape">
                <a:avLst/>
              </a:prstTxWarp>
            </a:bodyPr>
            <a:lstStyle/>
            <a:p>
              <a:endParaRPr lang="en-AU"/>
            </a:p>
          </p:txBody>
        </p:sp>
        <p:sp>
          <p:nvSpPr>
            <p:cNvPr id="32784" name="Rectangle 16"/>
            <p:cNvSpPr>
              <a:spLocks noChangeArrowheads="1"/>
            </p:cNvSpPr>
            <p:nvPr/>
          </p:nvSpPr>
          <p:spPr bwMode="gray">
            <a:xfrm>
              <a:off x="5175" y="1318"/>
              <a:ext cx="274" cy="125"/>
            </a:xfrm>
            <a:prstGeom prst="rect">
              <a:avLst/>
            </a:prstGeom>
            <a:noFill/>
            <a:ln w="9525">
              <a:noFill/>
              <a:miter lim="800000"/>
              <a:headEnd/>
              <a:tailEnd/>
            </a:ln>
          </p:spPr>
          <p:txBody>
            <a:bodyPr wrap="none" lIns="0" tIns="0" rIns="0" bIns="0" anchor="ctr">
              <a:prstTxWarp prst="textNoShape">
                <a:avLst/>
              </a:prstTxWarp>
              <a:spAutoFit/>
            </a:bodyPr>
            <a:lstStyle/>
            <a:p>
              <a:pPr eaLnBrk="0" hangingPunct="0"/>
              <a:r>
                <a:rPr lang="en-AU" sz="1300">
                  <a:latin typeface="Tahoma" pitchFamily="-112" charset="-52"/>
                </a:rPr>
                <a:t>Curtin</a:t>
              </a:r>
            </a:p>
          </p:txBody>
        </p:sp>
        <p:sp>
          <p:nvSpPr>
            <p:cNvPr id="32785" name="Line 17"/>
            <p:cNvSpPr>
              <a:spLocks noChangeShapeType="1"/>
            </p:cNvSpPr>
            <p:nvPr/>
          </p:nvSpPr>
          <p:spPr bwMode="gray">
            <a:xfrm>
              <a:off x="4991" y="1632"/>
              <a:ext cx="146" cy="1"/>
            </a:xfrm>
            <a:prstGeom prst="line">
              <a:avLst/>
            </a:prstGeom>
            <a:noFill/>
            <a:ln w="28575">
              <a:solidFill>
                <a:schemeClr val="accent2"/>
              </a:solidFill>
              <a:round/>
              <a:headEnd/>
              <a:tailEnd/>
            </a:ln>
            <a:effectLst/>
          </p:spPr>
          <p:txBody>
            <a:bodyPr>
              <a:prstTxWarp prst="textNoShape">
                <a:avLst/>
              </a:prstTxWarp>
            </a:bodyPr>
            <a:lstStyle/>
            <a:p>
              <a:endParaRPr lang="en-AU"/>
            </a:p>
          </p:txBody>
        </p:sp>
        <p:sp>
          <p:nvSpPr>
            <p:cNvPr id="32786" name="Rectangle 18"/>
            <p:cNvSpPr>
              <a:spLocks noChangeArrowheads="1"/>
            </p:cNvSpPr>
            <p:nvPr/>
          </p:nvSpPr>
          <p:spPr bwMode="gray">
            <a:xfrm>
              <a:off x="5175" y="1570"/>
              <a:ext cx="224" cy="125"/>
            </a:xfrm>
            <a:prstGeom prst="rect">
              <a:avLst/>
            </a:prstGeom>
            <a:noFill/>
            <a:ln w="9525">
              <a:noFill/>
              <a:miter lim="800000"/>
              <a:headEnd/>
              <a:tailEnd/>
            </a:ln>
          </p:spPr>
          <p:txBody>
            <a:bodyPr wrap="none" lIns="0" tIns="0" rIns="0" bIns="0" anchor="ctr">
              <a:prstTxWarp prst="textNoShape">
                <a:avLst/>
              </a:prstTxWarp>
              <a:spAutoFit/>
            </a:bodyPr>
            <a:lstStyle/>
            <a:p>
              <a:pPr eaLnBrk="0" hangingPunct="0"/>
              <a:r>
                <a:rPr lang="en-AU" sz="1300">
                  <a:latin typeface="Tahoma" pitchFamily="-112" charset="-52"/>
                </a:rPr>
                <a:t>UWA</a:t>
              </a:r>
            </a:p>
          </p:txBody>
        </p:sp>
        <p:sp>
          <p:nvSpPr>
            <p:cNvPr id="32787" name="Line 19"/>
            <p:cNvSpPr>
              <a:spLocks noChangeShapeType="1"/>
            </p:cNvSpPr>
            <p:nvPr/>
          </p:nvSpPr>
          <p:spPr bwMode="gray">
            <a:xfrm>
              <a:off x="4991" y="1885"/>
              <a:ext cx="146" cy="1"/>
            </a:xfrm>
            <a:prstGeom prst="line">
              <a:avLst/>
            </a:prstGeom>
            <a:noFill/>
            <a:ln w="28575">
              <a:solidFill>
                <a:srgbClr val="00FF00"/>
              </a:solidFill>
              <a:round/>
              <a:headEnd/>
              <a:tailEnd/>
            </a:ln>
            <a:effectLst/>
          </p:spPr>
          <p:txBody>
            <a:bodyPr>
              <a:prstTxWarp prst="textNoShape">
                <a:avLst/>
              </a:prstTxWarp>
            </a:bodyPr>
            <a:lstStyle/>
            <a:p>
              <a:endParaRPr lang="en-AU"/>
            </a:p>
          </p:txBody>
        </p:sp>
        <p:sp>
          <p:nvSpPr>
            <p:cNvPr id="32788" name="Rectangle 20"/>
            <p:cNvSpPr>
              <a:spLocks noChangeArrowheads="1"/>
            </p:cNvSpPr>
            <p:nvPr/>
          </p:nvSpPr>
          <p:spPr bwMode="gray">
            <a:xfrm>
              <a:off x="5175" y="1823"/>
              <a:ext cx="188" cy="125"/>
            </a:xfrm>
            <a:prstGeom prst="rect">
              <a:avLst/>
            </a:prstGeom>
            <a:noFill/>
            <a:ln w="9525">
              <a:noFill/>
              <a:miter lim="800000"/>
              <a:headEnd/>
              <a:tailEnd/>
            </a:ln>
          </p:spPr>
          <p:txBody>
            <a:bodyPr wrap="none" lIns="0" tIns="0" rIns="0" bIns="0" anchor="ctr">
              <a:prstTxWarp prst="textNoShape">
                <a:avLst/>
              </a:prstTxWarp>
              <a:spAutoFit/>
            </a:bodyPr>
            <a:lstStyle/>
            <a:p>
              <a:pPr eaLnBrk="0" hangingPunct="0"/>
              <a:r>
                <a:rPr lang="en-AU" sz="1300">
                  <a:latin typeface="Tahoma" pitchFamily="-112" charset="-52"/>
                </a:rPr>
                <a:t>ECU</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p:txBody>
          <a:bodyPr/>
          <a:lstStyle/>
          <a:p>
            <a:r>
              <a:rPr lang="en-AU"/>
              <a:t>Results After Advertising</a:t>
            </a:r>
          </a:p>
        </p:txBody>
      </p:sp>
      <p:sp>
        <p:nvSpPr>
          <p:cNvPr id="35844" name="Text Box 4"/>
          <p:cNvSpPr txBox="1">
            <a:spLocks noChangeArrowheads="1"/>
          </p:cNvSpPr>
          <p:nvPr/>
        </p:nvSpPr>
        <p:spPr bwMode="auto">
          <a:xfrm>
            <a:off x="381000" y="1828800"/>
            <a:ext cx="1219200" cy="457200"/>
          </a:xfrm>
          <a:prstGeom prst="rect">
            <a:avLst/>
          </a:prstGeom>
          <a:noFill/>
          <a:ln w="9525">
            <a:noFill/>
            <a:miter lim="800000"/>
            <a:headEnd/>
            <a:tailEnd/>
          </a:ln>
          <a:effectLst/>
        </p:spPr>
        <p:txBody>
          <a:bodyPr>
            <a:prstTxWarp prst="textNoShape">
              <a:avLst/>
            </a:prstTxWarp>
            <a:spAutoFit/>
          </a:bodyPr>
          <a:lstStyle/>
          <a:p>
            <a:pPr eaLnBrk="0" hangingPunct="0">
              <a:spcBef>
                <a:spcPct val="50000"/>
              </a:spcBef>
            </a:pPr>
            <a:r>
              <a:rPr lang="en-AU" sz="2400" b="1" u="sng">
                <a:latin typeface="Frutiger 57Cn" pitchFamily="2" charset="-52"/>
              </a:rPr>
              <a:t>After</a:t>
            </a:r>
          </a:p>
        </p:txBody>
      </p:sp>
      <p:graphicFrame>
        <p:nvGraphicFramePr>
          <p:cNvPr id="35845" name="Object 5"/>
          <p:cNvGraphicFramePr>
            <a:graphicFrameLocks noChangeAspect="1"/>
          </p:cNvGraphicFramePr>
          <p:nvPr/>
        </p:nvGraphicFramePr>
        <p:xfrm>
          <a:off x="609600" y="2895600"/>
          <a:ext cx="7162800" cy="3548796"/>
        </p:xfrm>
        <a:graphic>
          <a:graphicData uri="http://schemas.openxmlformats.org/presentationml/2006/ole">
            <p:oleObj spid="_x0000_s35842" name="Chart" r:id="rId3" imgW="0" imgH="0" progId="MSGraph.Chart.8">
              <p:embed followColorScheme="full"/>
            </p:oleObj>
          </a:graphicData>
        </a:graphic>
      </p:graphicFrame>
      <p:grpSp>
        <p:nvGrpSpPr>
          <p:cNvPr id="2" name="Group 6"/>
          <p:cNvGrpSpPr>
            <a:grpSpLocks/>
          </p:cNvGrpSpPr>
          <p:nvPr/>
        </p:nvGrpSpPr>
        <p:grpSpPr bwMode="auto">
          <a:xfrm>
            <a:off x="7772400" y="2133600"/>
            <a:ext cx="1146175" cy="1270000"/>
            <a:chOff x="4896" y="1248"/>
            <a:chExt cx="722" cy="800"/>
          </a:xfrm>
        </p:grpSpPr>
        <p:sp>
          <p:nvSpPr>
            <p:cNvPr id="35847" name="Rectangle 7"/>
            <p:cNvSpPr>
              <a:spLocks noChangeArrowheads="1"/>
            </p:cNvSpPr>
            <p:nvPr/>
          </p:nvSpPr>
          <p:spPr bwMode="gray">
            <a:xfrm>
              <a:off x="4896" y="1248"/>
              <a:ext cx="722" cy="800"/>
            </a:xfrm>
            <a:prstGeom prst="rect">
              <a:avLst/>
            </a:prstGeom>
            <a:noFill/>
            <a:ln w="9525">
              <a:solidFill>
                <a:schemeClr val="bg2"/>
              </a:solidFill>
              <a:miter lim="800000"/>
              <a:headEnd/>
              <a:tailEnd/>
            </a:ln>
            <a:effectLst/>
          </p:spPr>
          <p:txBody>
            <a:bodyPr>
              <a:prstTxWarp prst="textNoShape">
                <a:avLst/>
              </a:prstTxWarp>
            </a:bodyPr>
            <a:lstStyle/>
            <a:p>
              <a:endParaRPr lang="en-AU"/>
            </a:p>
          </p:txBody>
        </p:sp>
        <p:sp>
          <p:nvSpPr>
            <p:cNvPr id="35848" name="Line 8"/>
            <p:cNvSpPr>
              <a:spLocks noChangeShapeType="1"/>
            </p:cNvSpPr>
            <p:nvPr/>
          </p:nvSpPr>
          <p:spPr bwMode="gray">
            <a:xfrm>
              <a:off x="4991" y="1375"/>
              <a:ext cx="146" cy="1"/>
            </a:xfrm>
            <a:prstGeom prst="line">
              <a:avLst/>
            </a:prstGeom>
            <a:noFill/>
            <a:ln w="28575">
              <a:solidFill>
                <a:srgbClr val="FF0000"/>
              </a:solidFill>
              <a:round/>
              <a:headEnd/>
              <a:tailEnd/>
            </a:ln>
          </p:spPr>
          <p:txBody>
            <a:bodyPr>
              <a:prstTxWarp prst="textNoShape">
                <a:avLst/>
              </a:prstTxWarp>
            </a:bodyPr>
            <a:lstStyle/>
            <a:p>
              <a:endParaRPr lang="en-AU"/>
            </a:p>
          </p:txBody>
        </p:sp>
        <p:sp>
          <p:nvSpPr>
            <p:cNvPr id="35849" name="Rectangle 9"/>
            <p:cNvSpPr>
              <a:spLocks noChangeArrowheads="1"/>
            </p:cNvSpPr>
            <p:nvPr/>
          </p:nvSpPr>
          <p:spPr bwMode="gray">
            <a:xfrm>
              <a:off x="5175" y="1318"/>
              <a:ext cx="274" cy="125"/>
            </a:xfrm>
            <a:prstGeom prst="rect">
              <a:avLst/>
            </a:prstGeom>
            <a:noFill/>
            <a:ln w="9525">
              <a:noFill/>
              <a:miter lim="800000"/>
              <a:headEnd/>
              <a:tailEnd/>
            </a:ln>
          </p:spPr>
          <p:txBody>
            <a:bodyPr wrap="none" lIns="0" tIns="0" rIns="0" bIns="0" anchor="ctr">
              <a:prstTxWarp prst="textNoShape">
                <a:avLst/>
              </a:prstTxWarp>
              <a:spAutoFit/>
            </a:bodyPr>
            <a:lstStyle/>
            <a:p>
              <a:pPr eaLnBrk="0" hangingPunct="0"/>
              <a:r>
                <a:rPr lang="en-AU" sz="1300">
                  <a:latin typeface="Tahoma" pitchFamily="-112" charset="-52"/>
                </a:rPr>
                <a:t>Curtin</a:t>
              </a:r>
            </a:p>
          </p:txBody>
        </p:sp>
        <p:sp>
          <p:nvSpPr>
            <p:cNvPr id="35850" name="Line 10"/>
            <p:cNvSpPr>
              <a:spLocks noChangeShapeType="1"/>
            </p:cNvSpPr>
            <p:nvPr/>
          </p:nvSpPr>
          <p:spPr bwMode="gray">
            <a:xfrm>
              <a:off x="4991" y="1632"/>
              <a:ext cx="146" cy="1"/>
            </a:xfrm>
            <a:prstGeom prst="line">
              <a:avLst/>
            </a:prstGeom>
            <a:noFill/>
            <a:ln w="28575">
              <a:solidFill>
                <a:schemeClr val="accent2"/>
              </a:solidFill>
              <a:round/>
              <a:headEnd/>
              <a:tailEnd/>
            </a:ln>
            <a:effectLst/>
          </p:spPr>
          <p:txBody>
            <a:bodyPr>
              <a:prstTxWarp prst="textNoShape">
                <a:avLst/>
              </a:prstTxWarp>
            </a:bodyPr>
            <a:lstStyle/>
            <a:p>
              <a:endParaRPr lang="en-AU"/>
            </a:p>
          </p:txBody>
        </p:sp>
        <p:sp>
          <p:nvSpPr>
            <p:cNvPr id="35851" name="Rectangle 11"/>
            <p:cNvSpPr>
              <a:spLocks noChangeArrowheads="1"/>
            </p:cNvSpPr>
            <p:nvPr/>
          </p:nvSpPr>
          <p:spPr bwMode="gray">
            <a:xfrm>
              <a:off x="5175" y="1570"/>
              <a:ext cx="224" cy="125"/>
            </a:xfrm>
            <a:prstGeom prst="rect">
              <a:avLst/>
            </a:prstGeom>
            <a:noFill/>
            <a:ln w="9525">
              <a:noFill/>
              <a:miter lim="800000"/>
              <a:headEnd/>
              <a:tailEnd/>
            </a:ln>
          </p:spPr>
          <p:txBody>
            <a:bodyPr wrap="none" lIns="0" tIns="0" rIns="0" bIns="0" anchor="ctr">
              <a:prstTxWarp prst="textNoShape">
                <a:avLst/>
              </a:prstTxWarp>
              <a:spAutoFit/>
            </a:bodyPr>
            <a:lstStyle/>
            <a:p>
              <a:pPr eaLnBrk="0" hangingPunct="0"/>
              <a:r>
                <a:rPr lang="en-AU" sz="1300">
                  <a:latin typeface="Tahoma" pitchFamily="-112" charset="-52"/>
                </a:rPr>
                <a:t>UWA</a:t>
              </a:r>
            </a:p>
          </p:txBody>
        </p:sp>
        <p:sp>
          <p:nvSpPr>
            <p:cNvPr id="35852" name="Line 12"/>
            <p:cNvSpPr>
              <a:spLocks noChangeShapeType="1"/>
            </p:cNvSpPr>
            <p:nvPr/>
          </p:nvSpPr>
          <p:spPr bwMode="gray">
            <a:xfrm>
              <a:off x="4991" y="1885"/>
              <a:ext cx="146" cy="1"/>
            </a:xfrm>
            <a:prstGeom prst="line">
              <a:avLst/>
            </a:prstGeom>
            <a:noFill/>
            <a:ln w="28575">
              <a:solidFill>
                <a:srgbClr val="00FF00"/>
              </a:solidFill>
              <a:round/>
              <a:headEnd/>
              <a:tailEnd/>
            </a:ln>
            <a:effectLst/>
          </p:spPr>
          <p:txBody>
            <a:bodyPr>
              <a:prstTxWarp prst="textNoShape">
                <a:avLst/>
              </a:prstTxWarp>
            </a:bodyPr>
            <a:lstStyle/>
            <a:p>
              <a:endParaRPr lang="en-AU"/>
            </a:p>
          </p:txBody>
        </p:sp>
        <p:sp>
          <p:nvSpPr>
            <p:cNvPr id="35853" name="Rectangle 13"/>
            <p:cNvSpPr>
              <a:spLocks noChangeArrowheads="1"/>
            </p:cNvSpPr>
            <p:nvPr/>
          </p:nvSpPr>
          <p:spPr bwMode="gray">
            <a:xfrm>
              <a:off x="5175" y="1823"/>
              <a:ext cx="188" cy="125"/>
            </a:xfrm>
            <a:prstGeom prst="rect">
              <a:avLst/>
            </a:prstGeom>
            <a:noFill/>
            <a:ln w="9525">
              <a:noFill/>
              <a:miter lim="800000"/>
              <a:headEnd/>
              <a:tailEnd/>
            </a:ln>
          </p:spPr>
          <p:txBody>
            <a:bodyPr wrap="none" lIns="0" tIns="0" rIns="0" bIns="0" anchor="ctr">
              <a:prstTxWarp prst="textNoShape">
                <a:avLst/>
              </a:prstTxWarp>
              <a:spAutoFit/>
            </a:bodyPr>
            <a:lstStyle/>
            <a:p>
              <a:pPr eaLnBrk="0" hangingPunct="0"/>
              <a:r>
                <a:rPr lang="en-AU" sz="1300">
                  <a:latin typeface="Tahoma" pitchFamily="-112" charset="-52"/>
                </a:rPr>
                <a:t>ECU</a:t>
              </a:r>
            </a:p>
          </p:txBody>
        </p:sp>
      </p:grpSp>
      <p:sp>
        <p:nvSpPr>
          <p:cNvPr id="35854" name="Oval 14"/>
          <p:cNvSpPr>
            <a:spLocks noChangeArrowheads="1"/>
          </p:cNvSpPr>
          <p:nvPr/>
        </p:nvSpPr>
        <p:spPr bwMode="auto">
          <a:xfrm>
            <a:off x="2919413" y="2187575"/>
            <a:ext cx="2284412" cy="649288"/>
          </a:xfrm>
          <a:prstGeom prst="ellipse">
            <a:avLst/>
          </a:prstGeom>
          <a:noFill/>
          <a:ln w="25400">
            <a:solidFill>
              <a:schemeClr val="tx2"/>
            </a:solidFill>
            <a:round/>
            <a:headEnd/>
            <a:tailEnd/>
          </a:ln>
          <a:effectLst/>
        </p:spPr>
        <p:txBody>
          <a:bodyPr wrap="none" anchor="ctr">
            <a:prstTxWarp prst="textNoShape">
              <a:avLst/>
            </a:prstTxWarp>
          </a:bodyPr>
          <a:lstStyle/>
          <a:p>
            <a:endParaRPr lang="en-AU"/>
          </a:p>
        </p:txBody>
      </p:sp>
      <p:sp>
        <p:nvSpPr>
          <p:cNvPr id="35855" name="Oval 15"/>
          <p:cNvSpPr>
            <a:spLocks noChangeArrowheads="1"/>
          </p:cNvSpPr>
          <p:nvPr/>
        </p:nvSpPr>
        <p:spPr bwMode="auto">
          <a:xfrm>
            <a:off x="5076825" y="2646363"/>
            <a:ext cx="2616200" cy="649287"/>
          </a:xfrm>
          <a:prstGeom prst="ellipse">
            <a:avLst/>
          </a:prstGeom>
          <a:noFill/>
          <a:ln w="25400">
            <a:solidFill>
              <a:schemeClr val="tx2"/>
            </a:solidFill>
            <a:round/>
            <a:headEnd/>
            <a:tailEnd/>
          </a:ln>
          <a:effectLst/>
        </p:spPr>
        <p:txBody>
          <a:bodyPr wrap="none" anchor="ctr">
            <a:prstTxWarp prst="textNoShape">
              <a:avLst/>
            </a:prstTxWarp>
          </a:bodyPr>
          <a:lstStyle/>
          <a:p>
            <a:endParaRPr lang="en-A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smtClean="0"/>
              <a:t>Branding</a:t>
            </a:r>
            <a:br>
              <a:rPr lang="en-AU" dirty="0" smtClean="0"/>
            </a:br>
            <a:r>
              <a:rPr lang="en-US" dirty="0"/>
              <a:t>Possible lessons and practices learned from Global Perspectives</a:t>
            </a:r>
            <a:endParaRPr lang="en-AU" dirty="0"/>
          </a:p>
        </p:txBody>
      </p:sp>
      <p:sp>
        <p:nvSpPr>
          <p:cNvPr id="3" name="Subtitle 2"/>
          <p:cNvSpPr>
            <a:spLocks noGrp="1"/>
          </p:cNvSpPr>
          <p:nvPr>
            <p:ph type="subTitle" idx="1"/>
          </p:nvPr>
        </p:nvSpPr>
        <p:spPr/>
        <p:txBody>
          <a:bodyPr/>
          <a:lstStyle/>
          <a:p>
            <a:r>
              <a:rPr lang="en-US" dirty="0" smtClean="0"/>
              <a:t>P</a:t>
            </a:r>
            <a:r>
              <a:rPr lang="en-AU" dirty="0" err="1" smtClean="0"/>
              <a:t>rofessor</a:t>
            </a:r>
            <a:r>
              <a:rPr lang="en-AU" dirty="0"/>
              <a:t>D</a:t>
            </a:r>
            <a:r>
              <a:rPr lang="en-AU" dirty="0" smtClean="0"/>
              <a:t>avid Wood</a:t>
            </a:r>
          </a:p>
          <a:p>
            <a:r>
              <a:rPr lang="en-AU" dirty="0" smtClean="0"/>
              <a:t>Pro Vice-Chancellor Humanities</a:t>
            </a:r>
          </a:p>
          <a:p>
            <a:r>
              <a:rPr lang="en-AU" dirty="0" smtClean="0"/>
              <a:t>(DVC International from October)</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What drives universities in 21 century</a:t>
            </a:r>
            <a:endParaRPr lang="en-AU" dirty="0"/>
          </a:p>
        </p:txBody>
      </p:sp>
      <p:sp>
        <p:nvSpPr>
          <p:cNvPr id="3" name="Content Placeholder 2"/>
          <p:cNvSpPr>
            <a:spLocks noGrp="1"/>
          </p:cNvSpPr>
          <p:nvPr>
            <p:ph idx="1"/>
          </p:nvPr>
        </p:nvSpPr>
        <p:spPr/>
        <p:txBody>
          <a:bodyPr>
            <a:normAutofit fontScale="62500" lnSpcReduction="20000"/>
          </a:bodyPr>
          <a:lstStyle/>
          <a:p>
            <a:r>
              <a:rPr lang="en-US" dirty="0" smtClean="0"/>
              <a:t>F</a:t>
            </a:r>
            <a:r>
              <a:rPr lang="en-AU" dirty="0" err="1" smtClean="0"/>
              <a:t>inancial</a:t>
            </a:r>
            <a:r>
              <a:rPr lang="en-AU" dirty="0" smtClean="0"/>
              <a:t> resources</a:t>
            </a:r>
          </a:p>
          <a:p>
            <a:pPr lvl="1"/>
            <a:r>
              <a:rPr lang="en-US" dirty="0" smtClean="0"/>
              <a:t>S</a:t>
            </a:r>
            <a:r>
              <a:rPr lang="en-AU" dirty="0" err="1" smtClean="0"/>
              <a:t>tudent</a:t>
            </a:r>
            <a:r>
              <a:rPr lang="en-AU" dirty="0" smtClean="0"/>
              <a:t> recruitment</a:t>
            </a:r>
          </a:p>
          <a:p>
            <a:pPr lvl="2"/>
            <a:r>
              <a:rPr lang="en-US" dirty="0" smtClean="0"/>
              <a:t>D</a:t>
            </a:r>
            <a:r>
              <a:rPr lang="en-AU" dirty="0" err="1" smtClean="0"/>
              <a:t>omestic</a:t>
            </a:r>
            <a:r>
              <a:rPr lang="en-AU" dirty="0" smtClean="0"/>
              <a:t> and international</a:t>
            </a:r>
          </a:p>
          <a:p>
            <a:pPr lvl="1"/>
            <a:r>
              <a:rPr lang="en-US" dirty="0" smtClean="0"/>
              <a:t>R</a:t>
            </a:r>
            <a:r>
              <a:rPr lang="en-AU" dirty="0" err="1" smtClean="0"/>
              <a:t>esearch</a:t>
            </a:r>
            <a:r>
              <a:rPr lang="en-AU" dirty="0" smtClean="0"/>
              <a:t> (government and Industry)</a:t>
            </a:r>
          </a:p>
          <a:p>
            <a:pPr lvl="1"/>
            <a:r>
              <a:rPr lang="en-AU" dirty="0" smtClean="0"/>
              <a:t>Benefaction</a:t>
            </a:r>
          </a:p>
          <a:p>
            <a:r>
              <a:rPr lang="en-AU" dirty="0" smtClean="0"/>
              <a:t>Reputation</a:t>
            </a:r>
          </a:p>
          <a:p>
            <a:pPr lvl="1"/>
            <a:r>
              <a:rPr lang="en-AU" dirty="0" smtClean="0"/>
              <a:t>Times Higher Education supplement</a:t>
            </a:r>
          </a:p>
          <a:p>
            <a:pPr lvl="1"/>
            <a:r>
              <a:rPr lang="en-AU" dirty="0" err="1" smtClean="0"/>
              <a:t>ShaghaiJaio</a:t>
            </a:r>
            <a:r>
              <a:rPr lang="en-AU" dirty="0" smtClean="0"/>
              <a:t> Tong</a:t>
            </a:r>
          </a:p>
          <a:p>
            <a:r>
              <a:rPr lang="en-AU" dirty="0" smtClean="0"/>
              <a:t>Social objectives</a:t>
            </a:r>
          </a:p>
          <a:p>
            <a:pPr lvl="1"/>
            <a:r>
              <a:rPr lang="en-US" dirty="0" smtClean="0"/>
              <a:t>L</a:t>
            </a:r>
            <a:r>
              <a:rPr lang="en-AU" dirty="0" err="1" smtClean="0"/>
              <a:t>ow</a:t>
            </a:r>
            <a:r>
              <a:rPr lang="en-AU" dirty="0" smtClean="0"/>
              <a:t> SES in Australia</a:t>
            </a:r>
          </a:p>
          <a:p>
            <a:r>
              <a:rPr lang="en-US" dirty="0" smtClean="0"/>
              <a:t>N</a:t>
            </a:r>
            <a:r>
              <a:rPr lang="en-AU" dirty="0" err="1" smtClean="0"/>
              <a:t>ational</a:t>
            </a:r>
            <a:r>
              <a:rPr lang="en-AU" dirty="0" smtClean="0"/>
              <a:t> objectives</a:t>
            </a:r>
          </a:p>
          <a:p>
            <a:pPr lvl="1"/>
            <a:r>
              <a:rPr lang="en-US" dirty="0" smtClean="0"/>
              <a:t>B</a:t>
            </a:r>
            <a:r>
              <a:rPr lang="en-AU" dirty="0" err="1" smtClean="0"/>
              <a:t>uilding</a:t>
            </a:r>
            <a:r>
              <a:rPr lang="en-AU" dirty="0" smtClean="0"/>
              <a:t> capacity and capability</a:t>
            </a:r>
          </a:p>
          <a:p>
            <a:pPr lvl="2"/>
            <a:r>
              <a:rPr lang="en-AU" dirty="0" smtClean="0"/>
              <a:t>Vietnamese Higher Degree by Research scholarships</a:t>
            </a:r>
          </a:p>
          <a:p>
            <a:pPr lvl="2"/>
            <a:r>
              <a:rPr lang="en-US" dirty="0" smtClean="0"/>
              <a:t>P</a:t>
            </a:r>
            <a:r>
              <a:rPr lang="en-AU" dirty="0" err="1" smtClean="0"/>
              <a:t>articipation</a:t>
            </a:r>
            <a:r>
              <a:rPr lang="en-AU" dirty="0" smtClean="0"/>
              <a:t> rates (Australia strives for 40%)</a:t>
            </a:r>
          </a:p>
          <a:p>
            <a:r>
              <a:rPr lang="en-AU" dirty="0" smtClean="0"/>
              <a:t>Tradition and power?</a:t>
            </a:r>
          </a:p>
          <a:p>
            <a:pPr lvl="1"/>
            <a:r>
              <a:rPr lang="en-US" dirty="0" smtClean="0"/>
              <a:t>A</a:t>
            </a:r>
            <a:r>
              <a:rPr lang="en-AU" dirty="0" err="1" smtClean="0"/>
              <a:t>lumni</a:t>
            </a:r>
            <a:endParaRPr lang="en-AU"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Why brand</a:t>
            </a:r>
            <a:endParaRPr lang="en-AU" dirty="0"/>
          </a:p>
        </p:txBody>
      </p:sp>
      <p:sp>
        <p:nvSpPr>
          <p:cNvPr id="3" name="Content Placeholder 2"/>
          <p:cNvSpPr>
            <a:spLocks noGrp="1"/>
          </p:cNvSpPr>
          <p:nvPr>
            <p:ph idx="1"/>
          </p:nvPr>
        </p:nvSpPr>
        <p:spPr/>
        <p:txBody>
          <a:bodyPr/>
          <a:lstStyle/>
          <a:p>
            <a:r>
              <a:rPr lang="en-US" dirty="0" smtClean="0"/>
              <a:t>S</a:t>
            </a:r>
            <a:r>
              <a:rPr lang="en-AU" dirty="0" err="1" smtClean="0"/>
              <a:t>tatus</a:t>
            </a:r>
            <a:endParaRPr lang="en-AU" dirty="0" smtClean="0"/>
          </a:p>
          <a:p>
            <a:pPr lvl="1"/>
            <a:r>
              <a:rPr lang="en-US" dirty="0" smtClean="0"/>
              <a:t>A</a:t>
            </a:r>
            <a:r>
              <a:rPr lang="en-AU" dirty="0" err="1" smtClean="0"/>
              <a:t>ppealing</a:t>
            </a:r>
            <a:r>
              <a:rPr lang="en-AU" dirty="0" smtClean="0"/>
              <a:t> to the alumni</a:t>
            </a:r>
          </a:p>
          <a:p>
            <a:pPr lvl="1"/>
            <a:r>
              <a:rPr lang="en-US" dirty="0" smtClean="0"/>
              <a:t>A</a:t>
            </a:r>
            <a:r>
              <a:rPr lang="en-AU" dirty="0" err="1" smtClean="0"/>
              <a:t>ppealing</a:t>
            </a:r>
            <a:r>
              <a:rPr lang="en-AU" dirty="0" smtClean="0"/>
              <a:t> to other benefactors</a:t>
            </a:r>
          </a:p>
          <a:p>
            <a:r>
              <a:rPr lang="en-US" dirty="0" smtClean="0"/>
              <a:t>R</a:t>
            </a:r>
            <a:r>
              <a:rPr lang="en-AU" dirty="0" err="1" smtClean="0"/>
              <a:t>ecognition</a:t>
            </a:r>
            <a:endParaRPr lang="en-AU" dirty="0" smtClean="0"/>
          </a:p>
          <a:p>
            <a:pPr lvl="1"/>
            <a:r>
              <a:rPr lang="en-US" dirty="0" smtClean="0"/>
              <a:t>Being at the top (requires substance)</a:t>
            </a:r>
          </a:p>
          <a:p>
            <a:pPr lvl="2"/>
            <a:r>
              <a:rPr lang="en-US" dirty="0" smtClean="0"/>
              <a:t>Apealing to governments (national recognition)</a:t>
            </a:r>
          </a:p>
          <a:p>
            <a:pPr lvl="2"/>
            <a:r>
              <a:rPr lang="en-US" dirty="0" smtClean="0"/>
              <a:t>A</a:t>
            </a:r>
            <a:r>
              <a:rPr lang="en-AU" dirty="0" err="1" smtClean="0"/>
              <a:t>ppealing</a:t>
            </a:r>
            <a:r>
              <a:rPr lang="en-AU" dirty="0" smtClean="0"/>
              <a:t> to consumers (recruitment)</a:t>
            </a:r>
          </a:p>
          <a:p>
            <a:pPr lvl="2"/>
            <a:r>
              <a:rPr lang="en-US" dirty="0" smtClean="0"/>
              <a:t>Appealing to providers of research </a:t>
            </a:r>
            <a:r>
              <a:rPr lang="en-AU" dirty="0" smtClean="0"/>
              <a:t>funding</a:t>
            </a:r>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endParaRPr lang="en-AU"/>
          </a:p>
        </p:txBody>
      </p:sp>
      <p:sp>
        <p:nvSpPr>
          <p:cNvPr id="24579" name="Rectangle 3"/>
          <p:cNvSpPr>
            <a:spLocks noGrp="1"/>
          </p:cNvSpPr>
          <p:nvPr>
            <p:ph type="body" idx="1"/>
          </p:nvPr>
        </p:nvSpPr>
        <p:spPr/>
        <p:txBody>
          <a:bodyPr/>
          <a:lstStyle/>
          <a:p>
            <a:pPr>
              <a:lnSpc>
                <a:spcPct val="80000"/>
              </a:lnSpc>
            </a:pPr>
            <a:r>
              <a:rPr lang="en-AU" sz="1200" b="1"/>
              <a:t>Our reputation rests on the consistency of our actions and the passion with which we live our brand. It is up to all of us. </a:t>
            </a:r>
            <a:endParaRPr lang="en-AU" sz="1200"/>
          </a:p>
          <a:p>
            <a:pPr>
              <a:lnSpc>
                <a:spcPct val="80000"/>
              </a:lnSpc>
            </a:pPr>
            <a:r>
              <a:rPr lang="en-AU" sz="1200"/>
              <a:t>A new economy has emerged; one that is much more complex and more competitive. Several factors are driving this change: globalisation, continuous advances in technology, the increasing importance of intangible assets and a new generation entering education and the workplace.</a:t>
            </a:r>
          </a:p>
          <a:p>
            <a:pPr>
              <a:lnSpc>
                <a:spcPct val="80000"/>
              </a:lnSpc>
            </a:pPr>
            <a:r>
              <a:rPr lang="en-AU" sz="1200"/>
              <a:t>In an everyday sense and at every level of communication we struggle against the myriad of competing interests. We need to be consistent. We need to be passionate. We need to be heard.</a:t>
            </a:r>
          </a:p>
          <a:p>
            <a:pPr>
              <a:lnSpc>
                <a:spcPct val="80000"/>
              </a:lnSpc>
            </a:pPr>
            <a:r>
              <a:rPr lang="en-AU" sz="1200"/>
              <a:t>The Curtin brand is far more than just its logo. Our brand articulates our desired positioning in the marketplace, it helps shape our reputation in the eyes of many and varied stakeholders. We want to be known as a ‘leading edge university’ and aim to be amongst the top twenty universities in Asia by 2020. This positioning gives focus to all our actions and decisions, it defines and gives direction to the way we work together and with the community. </a:t>
            </a:r>
          </a:p>
          <a:p>
            <a:pPr>
              <a:lnSpc>
                <a:spcPct val="80000"/>
              </a:lnSpc>
            </a:pPr>
            <a:r>
              <a:rPr lang="en-AU" sz="1200"/>
              <a:t>Our visual identity supports our strategy and the international brand we seek to build. The components of our visual identity reinforce our words and images with meaning and symbolism. Words and images, however, are not enough; we need to be disciplined and use the authority we create from year-on-year consistency, so that we all benefit from the leverage of owning a well-managed Curtin brand.</a:t>
            </a:r>
          </a:p>
          <a:p>
            <a:pPr>
              <a:lnSpc>
                <a:spcPct val="80000"/>
              </a:lnSpc>
            </a:pPr>
            <a:r>
              <a:rPr lang="en-AU" sz="1200"/>
              <a:t>Our brand and brand positioning supports and reinforces our strategy and vision to be leading edge in what and how we teach and research; the graduates we produce; and how we innovate.</a:t>
            </a:r>
          </a:p>
          <a:p>
            <a:pPr>
              <a:lnSpc>
                <a:spcPct val="80000"/>
              </a:lnSpc>
            </a:pPr>
            <a:r>
              <a:rPr lang="en-AU" sz="1200"/>
              <a:t>Our strategy provides the foundation for how we will teach and research, while our brand positioning is the reputation we want to create in the collective minds of the marketplace. Our brand positioning brings our strategy to life for our people, our partners, our students, our community and other stakeholders. Our brand positioning, if carefully managed, will distinguish us against other universities in Australia and Asia Pacific.</a:t>
            </a:r>
          </a:p>
          <a:p>
            <a:pPr>
              <a:lnSpc>
                <a:spcPct val="80000"/>
              </a:lnSpc>
            </a:pPr>
            <a:r>
              <a:rPr lang="en-AU" sz="1200"/>
              <a:t>By aligning our behaviour with our positioning, we will build our reputation as leading edge. A simple equation expresses this: </a:t>
            </a:r>
            <a:r>
              <a:rPr lang="en-AU" sz="1200" b="1"/>
              <a:t>Behaviour = Brand = Reputation</a:t>
            </a:r>
            <a:endParaRPr lang="en-AU" sz="1200"/>
          </a:p>
          <a:p>
            <a:pPr>
              <a:lnSpc>
                <a:spcPct val="80000"/>
              </a:lnSpc>
              <a:buFont typeface="Arial" pitchFamily="-112" charset="-52"/>
              <a:buNone/>
            </a:pPr>
            <a:endParaRPr lang="en-AU" sz="12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r>
              <a:rPr lang="en-AU"/>
              <a:t>Brand Attributes</a:t>
            </a:r>
          </a:p>
        </p:txBody>
      </p:sp>
      <p:sp>
        <p:nvSpPr>
          <p:cNvPr id="25603" name="Rectangle 3"/>
          <p:cNvSpPr>
            <a:spLocks noGrp="1"/>
          </p:cNvSpPr>
          <p:nvPr>
            <p:ph type="body" idx="1"/>
          </p:nvPr>
        </p:nvSpPr>
        <p:spPr>
          <a:xfrm>
            <a:off x="2555875" y="1600200"/>
            <a:ext cx="6130925" cy="4525963"/>
          </a:xfrm>
        </p:spPr>
        <p:txBody>
          <a:bodyPr/>
          <a:lstStyle/>
          <a:p>
            <a:pPr>
              <a:lnSpc>
                <a:spcPct val="80000"/>
              </a:lnSpc>
              <a:buFont typeface="Arial" pitchFamily="-112" charset="-52"/>
              <a:buNone/>
            </a:pPr>
            <a:r>
              <a:rPr lang="en-AU" sz="1400" b="1"/>
              <a:t>Responsive </a:t>
            </a:r>
            <a:endParaRPr lang="en-AU" sz="1400"/>
          </a:p>
          <a:p>
            <a:pPr>
              <a:lnSpc>
                <a:spcPct val="80000"/>
              </a:lnSpc>
            </a:pPr>
            <a:r>
              <a:rPr lang="en-AU" sz="1400"/>
              <a:t>Our culture of high achievement is fostered through our focus on the needs of our students, researchers, academics and partners. We have strong links to the various industries that we support and are committed in both teaching and research for the benefit of our students and the wider community. It is our aim to be an international leader shaping the future through our graduates and research, and to be positioned amongst the top twenty universities in Asia by 2020.</a:t>
            </a:r>
          </a:p>
          <a:p>
            <a:pPr>
              <a:lnSpc>
                <a:spcPct val="80000"/>
              </a:lnSpc>
              <a:buFont typeface="Arial" pitchFamily="-112" charset="-52"/>
              <a:buNone/>
            </a:pPr>
            <a:r>
              <a:rPr lang="en-AU" sz="1400" b="1"/>
              <a:t>Innovative</a:t>
            </a:r>
            <a:endParaRPr lang="en-AU" sz="1400"/>
          </a:p>
          <a:p>
            <a:pPr>
              <a:lnSpc>
                <a:spcPct val="80000"/>
              </a:lnSpc>
            </a:pPr>
            <a:r>
              <a:rPr lang="en-AU" sz="1400"/>
              <a:t>We are internationally recognised as an award-winning university with a unique teaching and research nexus. We have a legacy of knowing how to solve problems and take action. We have a culture of sharing ideas, flexibility and are leading edge in what and how we teach and research.</a:t>
            </a:r>
          </a:p>
          <a:p>
            <a:pPr>
              <a:lnSpc>
                <a:spcPct val="80000"/>
              </a:lnSpc>
              <a:buFont typeface="Arial" pitchFamily="-112" charset="-52"/>
              <a:buNone/>
            </a:pPr>
            <a:r>
              <a:rPr lang="en-AU" sz="1400" b="1"/>
              <a:t>Relevant </a:t>
            </a:r>
            <a:endParaRPr lang="en-AU" sz="1400"/>
          </a:p>
          <a:p>
            <a:pPr>
              <a:lnSpc>
                <a:spcPct val="80000"/>
              </a:lnSpc>
            </a:pPr>
            <a:r>
              <a:rPr lang="en-AU" sz="1400"/>
              <a:t>We are Western Australia’s largest university with over 40,000 students; over 17,000 of these are international and 2,000 are research students. We are culturally diverse. We have the widest range of undergraduate and postgraduate courses and excel in providing industry relevant and practical basis to all programmes. We deliver through high quality resources, staff and technology. </a:t>
            </a:r>
          </a:p>
          <a:p>
            <a:pPr>
              <a:lnSpc>
                <a:spcPct val="80000"/>
              </a:lnSpc>
              <a:buFont typeface="Arial" pitchFamily="-112" charset="-52"/>
              <a:buNone/>
            </a:pPr>
            <a:r>
              <a:rPr lang="en-AU" sz="1400" b="1"/>
              <a:t>Leading edge </a:t>
            </a:r>
            <a:endParaRPr lang="en-AU" sz="1400"/>
          </a:p>
          <a:p>
            <a:pPr>
              <a:lnSpc>
                <a:spcPct val="80000"/>
              </a:lnSpc>
            </a:pPr>
            <a:r>
              <a:rPr lang="en-AU" sz="1400"/>
              <a:t>It is this unique combination of the three brand attributes of responsive, innovative and relevant that make us a forward-looking university and keep us at the leading edge.</a:t>
            </a:r>
          </a:p>
        </p:txBody>
      </p:sp>
      <p:pic>
        <p:nvPicPr>
          <p:cNvPr id="25604" name="Picture 4"/>
          <p:cNvPicPr>
            <a:picLocks noChangeAspect="1" noChangeArrowheads="1"/>
          </p:cNvPicPr>
          <p:nvPr/>
        </p:nvPicPr>
        <p:blipFill>
          <a:blip r:embed="rId2"/>
          <a:srcRect/>
          <a:stretch>
            <a:fillRect/>
          </a:stretch>
        </p:blipFill>
        <p:spPr bwMode="auto">
          <a:xfrm>
            <a:off x="323850" y="2205038"/>
            <a:ext cx="1912938" cy="2193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r>
              <a:rPr lang="en-AU"/>
              <a:t>Brand Model</a:t>
            </a:r>
          </a:p>
        </p:txBody>
      </p:sp>
      <p:pic>
        <p:nvPicPr>
          <p:cNvPr id="26628" name="Picture 4"/>
          <p:cNvPicPr>
            <a:picLocks noChangeAspect="1" noChangeArrowheads="1"/>
          </p:cNvPicPr>
          <p:nvPr/>
        </p:nvPicPr>
        <p:blipFill>
          <a:blip r:embed="rId2"/>
          <a:srcRect/>
          <a:stretch>
            <a:fillRect/>
          </a:stretch>
        </p:blipFill>
        <p:spPr bwMode="auto">
          <a:xfrm>
            <a:off x="611188" y="1125538"/>
            <a:ext cx="8135937" cy="50403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endParaRPr lang="en-AU"/>
          </a:p>
        </p:txBody>
      </p:sp>
      <p:sp>
        <p:nvSpPr>
          <p:cNvPr id="18436" name="Rectangle 4"/>
          <p:cNvSpPr>
            <a:spLocks noChangeArrowheads="1"/>
          </p:cNvSpPr>
          <p:nvPr/>
        </p:nvSpPr>
        <p:spPr bwMode="auto">
          <a:xfrm>
            <a:off x="495300" y="1447800"/>
            <a:ext cx="7188200" cy="4678363"/>
          </a:xfrm>
          <a:prstGeom prst="rect">
            <a:avLst/>
          </a:prstGeom>
          <a:noFill/>
          <a:ln w="9525">
            <a:noFill/>
            <a:miter lim="800000"/>
            <a:headEnd/>
            <a:tailEnd/>
          </a:ln>
          <a:effectLst/>
        </p:spPr>
        <p:txBody>
          <a:bodyPr>
            <a:prstTxWarp prst="textNoShape">
              <a:avLst/>
            </a:prstTxWarp>
          </a:bodyPr>
          <a:lstStyle/>
          <a:p>
            <a:pPr marL="342900" indent="-342900">
              <a:lnSpc>
                <a:spcPct val="210000"/>
              </a:lnSpc>
              <a:spcBef>
                <a:spcPct val="20000"/>
              </a:spcBef>
              <a:buFont typeface="Arial" pitchFamily="-112" charset="-52"/>
              <a:buChar char="•"/>
            </a:pPr>
            <a:r>
              <a:rPr lang="en-US" b="1">
                <a:latin typeface="Calibri" pitchFamily="-112" charset="0"/>
              </a:rPr>
              <a:t>Curtin currently holds a strongly differentiated image that is all about innovation</a:t>
            </a:r>
          </a:p>
          <a:p>
            <a:pPr marL="742950" lvl="1" indent="-285750">
              <a:lnSpc>
                <a:spcPct val="210000"/>
              </a:lnSpc>
              <a:spcBef>
                <a:spcPct val="20000"/>
              </a:spcBef>
              <a:buFont typeface="Arial" pitchFamily="-112" charset="-52"/>
              <a:buChar char="–"/>
            </a:pPr>
            <a:r>
              <a:rPr lang="en-US">
                <a:latin typeface="Calibri" pitchFamily="-112" charset="0"/>
                <a:ea typeface="ＭＳ Ｐゴシック" pitchFamily="-112" charset="-128"/>
              </a:rPr>
              <a:t>Defined by students as “new ways of thinking” or “creative thinking”</a:t>
            </a:r>
          </a:p>
          <a:p>
            <a:pPr marL="342900" indent="-342900">
              <a:lnSpc>
                <a:spcPct val="210000"/>
              </a:lnSpc>
              <a:spcBef>
                <a:spcPct val="20000"/>
              </a:spcBef>
              <a:buFont typeface="Arial" pitchFamily="-112" charset="-52"/>
              <a:buChar char="•"/>
            </a:pPr>
            <a:r>
              <a:rPr lang="en-US" b="1">
                <a:latin typeface="Calibri" pitchFamily="-112" charset="0"/>
              </a:rPr>
              <a:t>UWA and ECU also hold distinct images </a:t>
            </a:r>
          </a:p>
          <a:p>
            <a:pPr marL="742950" lvl="1" indent="-285750">
              <a:lnSpc>
                <a:spcPct val="210000"/>
              </a:lnSpc>
              <a:spcBef>
                <a:spcPct val="20000"/>
              </a:spcBef>
              <a:buFont typeface="Arial" pitchFamily="-112" charset="-52"/>
              <a:buChar char="–"/>
            </a:pPr>
            <a:r>
              <a:rPr lang="en-US">
                <a:latin typeface="Calibri" pitchFamily="-112" charset="0"/>
                <a:ea typeface="ＭＳ Ｐゴシック" pitchFamily="-112" charset="-128"/>
              </a:rPr>
              <a:t>Prestige and recognition (UWA)</a:t>
            </a:r>
          </a:p>
          <a:p>
            <a:pPr marL="742950" lvl="1" indent="-285750">
              <a:lnSpc>
                <a:spcPct val="210000"/>
              </a:lnSpc>
              <a:spcBef>
                <a:spcPct val="20000"/>
              </a:spcBef>
              <a:buFont typeface="Arial" pitchFamily="-112" charset="-52"/>
              <a:buChar char="–"/>
            </a:pPr>
            <a:r>
              <a:rPr lang="en-US">
                <a:latin typeface="Calibri" pitchFamily="-112" charset="0"/>
                <a:ea typeface="ＭＳ Ｐゴシック" pitchFamily="-112" charset="-128"/>
              </a:rPr>
              <a:t>Responsive and flexible (ECU)</a:t>
            </a:r>
          </a:p>
          <a:p>
            <a:pPr marL="342900" indent="-342900">
              <a:lnSpc>
                <a:spcPct val="210000"/>
              </a:lnSpc>
              <a:spcBef>
                <a:spcPct val="20000"/>
              </a:spcBef>
              <a:buFont typeface="Arial" pitchFamily="-112" charset="-52"/>
              <a:buChar char="•"/>
            </a:pPr>
            <a:endParaRPr lang="en-US">
              <a:latin typeface="Calibri" pitchFamily="-112" charset="0"/>
            </a:endParaRPr>
          </a:p>
        </p:txBody>
      </p:sp>
      <p:sp>
        <p:nvSpPr>
          <p:cNvPr id="18437" name="Text Box 5"/>
          <p:cNvSpPr txBox="1">
            <a:spLocks noChangeArrowheads="1"/>
          </p:cNvSpPr>
          <p:nvPr/>
        </p:nvSpPr>
        <p:spPr bwMode="auto">
          <a:xfrm>
            <a:off x="5967413" y="4797425"/>
            <a:ext cx="1482725" cy="915988"/>
          </a:xfrm>
          <a:prstGeom prst="rect">
            <a:avLst/>
          </a:prstGeom>
          <a:solidFill>
            <a:srgbClr val="993366"/>
          </a:solidFill>
          <a:ln w="9525">
            <a:noFill/>
            <a:miter lim="800000"/>
            <a:headEnd/>
            <a:tailEnd/>
          </a:ln>
          <a:effectLst/>
        </p:spPr>
        <p:txBody>
          <a:bodyPr>
            <a:prstTxWarp prst="textNoShape">
              <a:avLst/>
            </a:prstTxWarp>
            <a:spAutoFit/>
          </a:bodyPr>
          <a:lstStyle/>
          <a:p>
            <a:pPr algn="ctr" eaLnBrk="0" hangingPunct="0">
              <a:spcBef>
                <a:spcPct val="50000"/>
              </a:spcBef>
            </a:pPr>
            <a:r>
              <a:rPr lang="en-US" b="1">
                <a:latin typeface="Arial Narrow" pitchFamily="-112" charset="0"/>
              </a:rPr>
              <a:t>The key domestic competitors</a:t>
            </a:r>
          </a:p>
        </p:txBody>
      </p:sp>
      <p:sp>
        <p:nvSpPr>
          <p:cNvPr id="18438" name="AutoShape 6"/>
          <p:cNvSpPr>
            <a:spLocks/>
          </p:cNvSpPr>
          <p:nvPr/>
        </p:nvSpPr>
        <p:spPr bwMode="auto">
          <a:xfrm>
            <a:off x="5030788" y="4149725"/>
            <a:ext cx="703262" cy="2016125"/>
          </a:xfrm>
          <a:prstGeom prst="rightBrace">
            <a:avLst>
              <a:gd name="adj1" fmla="val 23890"/>
              <a:gd name="adj2" fmla="val 50000"/>
            </a:avLst>
          </a:prstGeom>
          <a:noFill/>
          <a:ln w="31750">
            <a:solidFill>
              <a:schemeClr val="tx1"/>
            </a:solidFill>
            <a:round/>
            <a:headEnd/>
            <a:tailEnd/>
          </a:ln>
          <a:effectLst/>
        </p:spPr>
        <p:txBody>
          <a:bodyPr wrap="none" anchor="ctr">
            <a:prstTxWarp prst="textNoShape">
              <a:avLst/>
            </a:prstTxWarp>
          </a:bodyPr>
          <a:lstStyle/>
          <a:p>
            <a:endParaRPr lang="en-A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r>
              <a:rPr lang="en-AU"/>
              <a:t>Curtin’s Image in the Market</a:t>
            </a:r>
          </a:p>
        </p:txBody>
      </p:sp>
      <p:sp>
        <p:nvSpPr>
          <p:cNvPr id="29699" name="Rectangle 3"/>
          <p:cNvSpPr>
            <a:spLocks noGrp="1"/>
          </p:cNvSpPr>
          <p:nvPr>
            <p:ph type="body" idx="1"/>
          </p:nvPr>
        </p:nvSpPr>
        <p:spPr/>
        <p:txBody>
          <a:bodyPr/>
          <a:lstStyle/>
          <a:p>
            <a:endParaRPr lang="en-AU"/>
          </a:p>
        </p:txBody>
      </p:sp>
      <p:sp>
        <p:nvSpPr>
          <p:cNvPr id="29717" name="Freeform 21"/>
          <p:cNvSpPr>
            <a:spLocks/>
          </p:cNvSpPr>
          <p:nvPr/>
        </p:nvSpPr>
        <p:spPr bwMode="auto">
          <a:xfrm>
            <a:off x="192088" y="1608138"/>
            <a:ext cx="8951912" cy="4335462"/>
          </a:xfrm>
          <a:custGeom>
            <a:avLst/>
            <a:gdLst/>
            <a:ahLst/>
            <a:cxnLst>
              <a:cxn ang="0">
                <a:pos x="0" y="0"/>
              </a:cxn>
              <a:cxn ang="0">
                <a:pos x="0" y="343"/>
              </a:cxn>
              <a:cxn ang="0">
                <a:pos x="529" y="3103"/>
              </a:cxn>
              <a:cxn ang="0">
                <a:pos x="5639" y="3103"/>
              </a:cxn>
              <a:cxn ang="0">
                <a:pos x="5639" y="408"/>
              </a:cxn>
              <a:cxn ang="0">
                <a:pos x="0" y="0"/>
              </a:cxn>
            </a:cxnLst>
            <a:rect l="0" t="0" r="r" b="b"/>
            <a:pathLst>
              <a:path w="5639" h="3103">
                <a:moveTo>
                  <a:pt x="0" y="0"/>
                </a:moveTo>
                <a:lnTo>
                  <a:pt x="0" y="343"/>
                </a:lnTo>
                <a:lnTo>
                  <a:pt x="529" y="3103"/>
                </a:lnTo>
                <a:lnTo>
                  <a:pt x="5639" y="3103"/>
                </a:lnTo>
                <a:lnTo>
                  <a:pt x="5639" y="408"/>
                </a:lnTo>
                <a:lnTo>
                  <a:pt x="0" y="0"/>
                </a:lnTo>
                <a:close/>
              </a:path>
            </a:pathLst>
          </a:custGeom>
          <a:gradFill rotWithShape="0">
            <a:gsLst>
              <a:gs pos="0">
                <a:srgbClr val="6B79B7">
                  <a:alpha val="80000"/>
                </a:srgbClr>
              </a:gs>
              <a:gs pos="100000">
                <a:srgbClr val="CCECFF">
                  <a:alpha val="60001"/>
                </a:srgbClr>
              </a:gs>
            </a:gsLst>
            <a:lin ang="5400000" scaled="1"/>
          </a:gradFill>
          <a:ln w="12700" cap="flat" cmpd="sng">
            <a:noFill/>
            <a:prstDash val="solid"/>
            <a:round/>
            <a:headEnd/>
            <a:tailEnd/>
          </a:ln>
          <a:effectLst/>
        </p:spPr>
        <p:txBody>
          <a:bodyPr>
            <a:prstTxWarp prst="textNoShape">
              <a:avLst/>
            </a:prstTxWarp>
          </a:bodyPr>
          <a:lstStyle/>
          <a:p>
            <a:endParaRPr lang="en-AU"/>
          </a:p>
        </p:txBody>
      </p:sp>
      <p:sp>
        <p:nvSpPr>
          <p:cNvPr id="29718" name="Freeform 22"/>
          <p:cNvSpPr>
            <a:spLocks/>
          </p:cNvSpPr>
          <p:nvPr/>
        </p:nvSpPr>
        <p:spPr bwMode="auto">
          <a:xfrm>
            <a:off x="192088" y="1622425"/>
            <a:ext cx="6724650" cy="3613150"/>
          </a:xfrm>
          <a:custGeom>
            <a:avLst/>
            <a:gdLst/>
            <a:ahLst/>
            <a:cxnLst>
              <a:cxn ang="0">
                <a:pos x="0" y="0"/>
              </a:cxn>
              <a:cxn ang="0">
                <a:pos x="3251" y="2053"/>
              </a:cxn>
              <a:cxn ang="0">
                <a:pos x="2759" y="2276"/>
              </a:cxn>
              <a:cxn ang="0">
                <a:pos x="4143" y="2276"/>
              </a:cxn>
              <a:cxn ang="0">
                <a:pos x="4236" y="1551"/>
              </a:cxn>
              <a:cxn ang="0">
                <a:pos x="3837" y="1756"/>
              </a:cxn>
              <a:cxn ang="0">
                <a:pos x="0" y="0"/>
              </a:cxn>
            </a:cxnLst>
            <a:rect l="0" t="0" r="r" b="b"/>
            <a:pathLst>
              <a:path w="4236" h="2276">
                <a:moveTo>
                  <a:pt x="0" y="0"/>
                </a:moveTo>
                <a:lnTo>
                  <a:pt x="3251" y="2053"/>
                </a:lnTo>
                <a:lnTo>
                  <a:pt x="2759" y="2276"/>
                </a:lnTo>
                <a:lnTo>
                  <a:pt x="4143" y="2276"/>
                </a:lnTo>
                <a:lnTo>
                  <a:pt x="4236" y="1551"/>
                </a:lnTo>
                <a:lnTo>
                  <a:pt x="3837" y="1756"/>
                </a:lnTo>
                <a:lnTo>
                  <a:pt x="0" y="0"/>
                </a:lnTo>
                <a:close/>
              </a:path>
            </a:pathLst>
          </a:custGeom>
          <a:gradFill rotWithShape="0">
            <a:gsLst>
              <a:gs pos="0">
                <a:schemeClr val="bg1"/>
              </a:gs>
              <a:gs pos="100000">
                <a:srgbClr val="5364AB"/>
              </a:gs>
            </a:gsLst>
            <a:lin ang="0" scaled="1"/>
          </a:gradFill>
          <a:ln w="12700" cap="flat" cmpd="sng">
            <a:noFill/>
            <a:prstDash val="solid"/>
            <a:round/>
            <a:headEnd/>
            <a:tailEnd/>
          </a:ln>
          <a:effectLst/>
        </p:spPr>
        <p:txBody>
          <a:bodyPr>
            <a:prstTxWarp prst="textNoShape">
              <a:avLst/>
            </a:prstTxWarp>
          </a:bodyPr>
          <a:lstStyle/>
          <a:p>
            <a:endParaRPr lang="en-AU"/>
          </a:p>
        </p:txBody>
      </p:sp>
      <p:grpSp>
        <p:nvGrpSpPr>
          <p:cNvPr id="2" name="Group 23"/>
          <p:cNvGrpSpPr>
            <a:grpSpLocks/>
          </p:cNvGrpSpPr>
          <p:nvPr/>
        </p:nvGrpSpPr>
        <p:grpSpPr bwMode="auto">
          <a:xfrm>
            <a:off x="0" y="1600200"/>
            <a:ext cx="5932488" cy="2709863"/>
            <a:chOff x="42" y="1023"/>
            <a:chExt cx="3737" cy="1707"/>
          </a:xfrm>
        </p:grpSpPr>
        <p:sp>
          <p:nvSpPr>
            <p:cNvPr id="29720" name="Text Box 24"/>
            <p:cNvSpPr txBox="1">
              <a:spLocks noChangeArrowheads="1"/>
            </p:cNvSpPr>
            <p:nvPr/>
          </p:nvSpPr>
          <p:spPr bwMode="auto">
            <a:xfrm>
              <a:off x="2718" y="1338"/>
              <a:ext cx="1061" cy="250"/>
            </a:xfrm>
            <a:prstGeom prst="rect">
              <a:avLst/>
            </a:prstGeom>
            <a:solidFill>
              <a:srgbClr val="5364AB"/>
            </a:solidFill>
            <a:ln w="12700">
              <a:solidFill>
                <a:schemeClr val="bg2"/>
              </a:solidFill>
              <a:miter lim="800000"/>
              <a:headEnd/>
              <a:tailEnd/>
            </a:ln>
            <a:effectLst/>
          </p:spPr>
          <p:txBody>
            <a:bodyPr wrap="none">
              <a:prstTxWarp prst="textNoShape">
                <a:avLst/>
              </a:prstTxWarp>
              <a:spAutoFit/>
            </a:bodyPr>
            <a:lstStyle/>
            <a:p>
              <a:pPr algn="ctr" eaLnBrk="0" hangingPunct="0">
                <a:lnSpc>
                  <a:spcPct val="80000"/>
                </a:lnSpc>
              </a:pPr>
              <a:r>
                <a:rPr lang="en-AU" sz="2400" b="1">
                  <a:solidFill>
                    <a:schemeClr val="bg1"/>
                  </a:solidFill>
                  <a:latin typeface="Tahoma" pitchFamily="-112" charset="-52"/>
                </a:rPr>
                <a:t>Advanced</a:t>
              </a:r>
              <a:endParaRPr lang="en-US" sz="2400" b="1">
                <a:solidFill>
                  <a:schemeClr val="bg1"/>
                </a:solidFill>
                <a:latin typeface="Tahoma" pitchFamily="-112" charset="-52"/>
              </a:endParaRPr>
            </a:p>
          </p:txBody>
        </p:sp>
        <p:sp>
          <p:nvSpPr>
            <p:cNvPr id="29721" name="Text Box 25"/>
            <p:cNvSpPr txBox="1">
              <a:spLocks noChangeArrowheads="1"/>
            </p:cNvSpPr>
            <p:nvPr/>
          </p:nvSpPr>
          <p:spPr bwMode="auto">
            <a:xfrm>
              <a:off x="1687" y="1709"/>
              <a:ext cx="1190" cy="250"/>
            </a:xfrm>
            <a:prstGeom prst="rect">
              <a:avLst/>
            </a:prstGeom>
            <a:solidFill>
              <a:srgbClr val="5364AB"/>
            </a:solidFill>
            <a:ln w="12700">
              <a:solidFill>
                <a:schemeClr val="bg2"/>
              </a:solidFill>
              <a:miter lim="800000"/>
              <a:headEnd/>
              <a:tailEnd/>
            </a:ln>
            <a:effectLst/>
          </p:spPr>
          <p:txBody>
            <a:bodyPr wrap="none">
              <a:prstTxWarp prst="textNoShape">
                <a:avLst/>
              </a:prstTxWarp>
              <a:spAutoFit/>
            </a:bodyPr>
            <a:lstStyle/>
            <a:p>
              <a:pPr algn="ctr" eaLnBrk="0" hangingPunct="0">
                <a:lnSpc>
                  <a:spcPct val="80000"/>
                </a:lnSpc>
              </a:pPr>
              <a:r>
                <a:rPr lang="en-AU" sz="2400" b="1">
                  <a:solidFill>
                    <a:schemeClr val="bg1"/>
                  </a:solidFill>
                  <a:latin typeface="Tahoma" pitchFamily="-112" charset="-52"/>
                </a:rPr>
                <a:t>Committed</a:t>
              </a:r>
              <a:endParaRPr lang="en-US" sz="2400" b="1">
                <a:solidFill>
                  <a:schemeClr val="bg1"/>
                </a:solidFill>
                <a:latin typeface="Tahoma" pitchFamily="-112" charset="-52"/>
              </a:endParaRPr>
            </a:p>
          </p:txBody>
        </p:sp>
        <p:sp>
          <p:nvSpPr>
            <p:cNvPr id="29722" name="Text Box 26"/>
            <p:cNvSpPr txBox="1">
              <a:spLocks noChangeArrowheads="1"/>
            </p:cNvSpPr>
            <p:nvPr/>
          </p:nvSpPr>
          <p:spPr bwMode="auto">
            <a:xfrm>
              <a:off x="1159" y="2118"/>
              <a:ext cx="848" cy="250"/>
            </a:xfrm>
            <a:prstGeom prst="rect">
              <a:avLst/>
            </a:prstGeom>
            <a:solidFill>
              <a:srgbClr val="5364AB"/>
            </a:solidFill>
            <a:ln w="12700">
              <a:solidFill>
                <a:schemeClr val="bg2"/>
              </a:solidFill>
              <a:miter lim="800000"/>
              <a:headEnd/>
              <a:tailEnd/>
            </a:ln>
            <a:effectLst/>
          </p:spPr>
          <p:txBody>
            <a:bodyPr wrap="none">
              <a:prstTxWarp prst="textNoShape">
                <a:avLst/>
              </a:prstTxWarp>
              <a:spAutoFit/>
            </a:bodyPr>
            <a:lstStyle/>
            <a:p>
              <a:pPr algn="ctr" eaLnBrk="0" hangingPunct="0">
                <a:lnSpc>
                  <a:spcPct val="80000"/>
                </a:lnSpc>
              </a:pPr>
              <a:r>
                <a:rPr lang="en-AU" sz="2400" b="1">
                  <a:solidFill>
                    <a:schemeClr val="bg1"/>
                  </a:solidFill>
                  <a:latin typeface="Tahoma" pitchFamily="-112" charset="-52"/>
                </a:rPr>
                <a:t>Applied</a:t>
              </a:r>
              <a:endParaRPr lang="en-US" sz="2400" b="1">
                <a:solidFill>
                  <a:schemeClr val="bg1"/>
                </a:solidFill>
                <a:latin typeface="Tahoma" pitchFamily="-112" charset="-52"/>
              </a:endParaRPr>
            </a:p>
          </p:txBody>
        </p:sp>
        <p:sp>
          <p:nvSpPr>
            <p:cNvPr id="29723" name="Text Box 27"/>
            <p:cNvSpPr txBox="1">
              <a:spLocks noChangeArrowheads="1"/>
            </p:cNvSpPr>
            <p:nvPr/>
          </p:nvSpPr>
          <p:spPr bwMode="auto">
            <a:xfrm>
              <a:off x="117" y="2480"/>
              <a:ext cx="1221" cy="250"/>
            </a:xfrm>
            <a:prstGeom prst="rect">
              <a:avLst/>
            </a:prstGeom>
            <a:solidFill>
              <a:srgbClr val="5364AB"/>
            </a:solidFill>
            <a:ln w="12700">
              <a:solidFill>
                <a:schemeClr val="bg2"/>
              </a:solidFill>
              <a:miter lim="800000"/>
              <a:headEnd/>
              <a:tailEnd/>
            </a:ln>
            <a:effectLst/>
          </p:spPr>
          <p:txBody>
            <a:bodyPr wrap="none">
              <a:prstTxWarp prst="textNoShape">
                <a:avLst/>
              </a:prstTxWarp>
              <a:spAutoFit/>
            </a:bodyPr>
            <a:lstStyle/>
            <a:p>
              <a:pPr algn="ctr" eaLnBrk="0" hangingPunct="0">
                <a:lnSpc>
                  <a:spcPct val="80000"/>
                </a:lnSpc>
              </a:pPr>
              <a:r>
                <a:rPr lang="en-AU" sz="2400" b="1">
                  <a:solidFill>
                    <a:schemeClr val="bg1"/>
                  </a:solidFill>
                  <a:latin typeface="Tahoma" pitchFamily="-112" charset="-52"/>
                </a:rPr>
                <a:t>Responsive</a:t>
              </a:r>
              <a:endParaRPr lang="en-US" sz="2400" b="1">
                <a:solidFill>
                  <a:schemeClr val="bg1"/>
                </a:solidFill>
                <a:latin typeface="Tahoma" pitchFamily="-112" charset="-52"/>
              </a:endParaRPr>
            </a:p>
          </p:txBody>
        </p:sp>
        <p:sp>
          <p:nvSpPr>
            <p:cNvPr id="29724" name="Text Box 28"/>
            <p:cNvSpPr txBox="1">
              <a:spLocks noChangeArrowheads="1"/>
            </p:cNvSpPr>
            <p:nvPr/>
          </p:nvSpPr>
          <p:spPr bwMode="auto">
            <a:xfrm>
              <a:off x="1710" y="1050"/>
              <a:ext cx="660" cy="220"/>
            </a:xfrm>
            <a:prstGeom prst="rect">
              <a:avLst/>
            </a:prstGeom>
            <a:solidFill>
              <a:srgbClr val="5364AB"/>
            </a:solidFill>
            <a:ln w="12700">
              <a:solidFill>
                <a:schemeClr val="bg2"/>
              </a:solidFill>
              <a:miter lim="800000"/>
              <a:headEnd/>
              <a:tailEnd/>
            </a:ln>
            <a:effectLst/>
          </p:spPr>
          <p:txBody>
            <a:bodyPr wrap="none">
              <a:prstTxWarp prst="textNoShape">
                <a:avLst/>
              </a:prstTxWarp>
              <a:spAutoFit/>
            </a:bodyPr>
            <a:lstStyle/>
            <a:p>
              <a:pPr algn="ctr" eaLnBrk="0" hangingPunct="0">
                <a:spcBef>
                  <a:spcPct val="50000"/>
                </a:spcBef>
              </a:pPr>
              <a:r>
                <a:rPr lang="en-AU" sz="1600" b="1">
                  <a:solidFill>
                    <a:schemeClr val="bg1"/>
                  </a:solidFill>
                  <a:latin typeface="Tahoma" pitchFamily="-112" charset="-52"/>
                </a:rPr>
                <a:t>Creative</a:t>
              </a:r>
              <a:endParaRPr lang="en-US" sz="1600" b="1">
                <a:solidFill>
                  <a:schemeClr val="bg1"/>
                </a:solidFill>
                <a:latin typeface="Tahoma" pitchFamily="-112" charset="-52"/>
              </a:endParaRPr>
            </a:p>
          </p:txBody>
        </p:sp>
        <p:sp>
          <p:nvSpPr>
            <p:cNvPr id="29725" name="Text Box 29"/>
            <p:cNvSpPr txBox="1">
              <a:spLocks noChangeArrowheads="1"/>
            </p:cNvSpPr>
            <p:nvPr/>
          </p:nvSpPr>
          <p:spPr bwMode="auto">
            <a:xfrm>
              <a:off x="1163" y="1311"/>
              <a:ext cx="732" cy="220"/>
            </a:xfrm>
            <a:prstGeom prst="rect">
              <a:avLst/>
            </a:prstGeom>
            <a:solidFill>
              <a:srgbClr val="5364AB"/>
            </a:solidFill>
            <a:ln w="12700">
              <a:solidFill>
                <a:schemeClr val="bg2"/>
              </a:solidFill>
              <a:miter lim="800000"/>
              <a:headEnd/>
              <a:tailEnd/>
            </a:ln>
            <a:effectLst/>
          </p:spPr>
          <p:txBody>
            <a:bodyPr wrap="none">
              <a:prstTxWarp prst="textNoShape">
                <a:avLst/>
              </a:prstTxWarp>
              <a:spAutoFit/>
            </a:bodyPr>
            <a:lstStyle/>
            <a:p>
              <a:pPr algn="ctr" eaLnBrk="0" hangingPunct="0">
                <a:spcBef>
                  <a:spcPct val="50000"/>
                </a:spcBef>
              </a:pPr>
              <a:r>
                <a:rPr lang="en-AU" sz="1600" b="1">
                  <a:solidFill>
                    <a:schemeClr val="bg1"/>
                  </a:solidFill>
                  <a:latin typeface="Tahoma" pitchFamily="-112" charset="-52"/>
                </a:rPr>
                <a:t>Enriching</a:t>
              </a:r>
              <a:endParaRPr lang="en-US" sz="1600" b="1">
                <a:solidFill>
                  <a:schemeClr val="bg1"/>
                </a:solidFill>
                <a:latin typeface="Tahoma" pitchFamily="-112" charset="-52"/>
              </a:endParaRPr>
            </a:p>
          </p:txBody>
        </p:sp>
        <p:sp>
          <p:nvSpPr>
            <p:cNvPr id="29726" name="Text Box 30"/>
            <p:cNvSpPr txBox="1">
              <a:spLocks noChangeArrowheads="1"/>
            </p:cNvSpPr>
            <p:nvPr/>
          </p:nvSpPr>
          <p:spPr bwMode="auto">
            <a:xfrm>
              <a:off x="149" y="1023"/>
              <a:ext cx="684" cy="312"/>
            </a:xfrm>
            <a:prstGeom prst="rect">
              <a:avLst/>
            </a:prstGeom>
            <a:solidFill>
              <a:srgbClr val="5364AB"/>
            </a:solidFill>
            <a:ln w="12700">
              <a:solidFill>
                <a:schemeClr val="bg2"/>
              </a:solidFill>
              <a:miter lim="800000"/>
              <a:headEnd/>
              <a:tailEnd/>
            </a:ln>
            <a:effectLst/>
          </p:spPr>
          <p:txBody>
            <a:bodyPr wrap="none">
              <a:prstTxWarp prst="textNoShape">
                <a:avLst/>
              </a:prstTxWarp>
              <a:spAutoFit/>
            </a:bodyPr>
            <a:lstStyle/>
            <a:p>
              <a:pPr algn="ctr" eaLnBrk="0" hangingPunct="0">
                <a:lnSpc>
                  <a:spcPct val="80000"/>
                </a:lnSpc>
              </a:pPr>
              <a:r>
                <a:rPr lang="en-AU" sz="1600" b="1">
                  <a:solidFill>
                    <a:schemeClr val="bg1"/>
                  </a:solidFill>
                  <a:latin typeface="Tahoma" pitchFamily="-112" charset="-52"/>
                </a:rPr>
                <a:t>Forward</a:t>
              </a:r>
            </a:p>
            <a:p>
              <a:pPr algn="ctr" eaLnBrk="0" hangingPunct="0">
                <a:lnSpc>
                  <a:spcPct val="80000"/>
                </a:lnSpc>
              </a:pPr>
              <a:r>
                <a:rPr lang="en-AU" sz="1600" b="1">
                  <a:solidFill>
                    <a:schemeClr val="bg1"/>
                  </a:solidFill>
                  <a:latin typeface="Tahoma" pitchFamily="-112" charset="-52"/>
                </a:rPr>
                <a:t>Thinking</a:t>
              </a:r>
              <a:endParaRPr lang="en-US" sz="1600" b="1">
                <a:solidFill>
                  <a:schemeClr val="bg1"/>
                </a:solidFill>
                <a:latin typeface="Tahoma" pitchFamily="-112" charset="-52"/>
              </a:endParaRPr>
            </a:p>
          </p:txBody>
        </p:sp>
        <p:sp>
          <p:nvSpPr>
            <p:cNvPr id="29727" name="Text Box 31"/>
            <p:cNvSpPr txBox="1">
              <a:spLocks noChangeArrowheads="1"/>
            </p:cNvSpPr>
            <p:nvPr/>
          </p:nvSpPr>
          <p:spPr bwMode="auto">
            <a:xfrm>
              <a:off x="165" y="1588"/>
              <a:ext cx="530" cy="189"/>
            </a:xfrm>
            <a:prstGeom prst="rect">
              <a:avLst/>
            </a:prstGeom>
            <a:solidFill>
              <a:srgbClr val="5364AB"/>
            </a:solidFill>
            <a:ln w="12700">
              <a:solidFill>
                <a:schemeClr val="bg2"/>
              </a:solidFill>
              <a:miter lim="800000"/>
              <a:headEnd/>
              <a:tailEnd/>
            </a:ln>
            <a:effectLst/>
          </p:spPr>
          <p:txBody>
            <a:bodyPr wrap="none">
              <a:prstTxWarp prst="textNoShape">
                <a:avLst/>
              </a:prstTxWarp>
              <a:spAutoFit/>
            </a:bodyPr>
            <a:lstStyle/>
            <a:p>
              <a:pPr algn="ctr" eaLnBrk="0" hangingPunct="0">
                <a:lnSpc>
                  <a:spcPct val="80000"/>
                </a:lnSpc>
              </a:pPr>
              <a:r>
                <a:rPr lang="en-AU" sz="1600" b="1">
                  <a:solidFill>
                    <a:schemeClr val="bg1"/>
                  </a:solidFill>
                  <a:latin typeface="Tahoma" pitchFamily="-112" charset="-52"/>
                </a:rPr>
                <a:t>Clever</a:t>
              </a:r>
              <a:endParaRPr lang="en-US" sz="1600" b="1">
                <a:solidFill>
                  <a:schemeClr val="bg1"/>
                </a:solidFill>
                <a:latin typeface="Tahoma" pitchFamily="-112" charset="-52"/>
              </a:endParaRPr>
            </a:p>
          </p:txBody>
        </p:sp>
        <p:sp>
          <p:nvSpPr>
            <p:cNvPr id="29728" name="Text Box 32"/>
            <p:cNvSpPr txBox="1">
              <a:spLocks noChangeArrowheads="1"/>
            </p:cNvSpPr>
            <p:nvPr/>
          </p:nvSpPr>
          <p:spPr bwMode="auto">
            <a:xfrm>
              <a:off x="782" y="1580"/>
              <a:ext cx="608" cy="189"/>
            </a:xfrm>
            <a:prstGeom prst="rect">
              <a:avLst/>
            </a:prstGeom>
            <a:solidFill>
              <a:srgbClr val="5364AB"/>
            </a:solidFill>
            <a:ln w="12700">
              <a:solidFill>
                <a:schemeClr val="bg2"/>
              </a:solidFill>
              <a:miter lim="800000"/>
              <a:headEnd/>
              <a:tailEnd/>
            </a:ln>
            <a:effectLst/>
          </p:spPr>
          <p:txBody>
            <a:bodyPr wrap="none">
              <a:prstTxWarp prst="textNoShape">
                <a:avLst/>
              </a:prstTxWarp>
              <a:spAutoFit/>
            </a:bodyPr>
            <a:lstStyle/>
            <a:p>
              <a:pPr algn="ctr" eaLnBrk="0" hangingPunct="0">
                <a:lnSpc>
                  <a:spcPct val="80000"/>
                </a:lnSpc>
              </a:pPr>
              <a:r>
                <a:rPr lang="en-AU" sz="1600" b="1">
                  <a:solidFill>
                    <a:schemeClr val="bg1"/>
                  </a:solidFill>
                  <a:latin typeface="Tahoma" pitchFamily="-112" charset="-52"/>
                </a:rPr>
                <a:t>Diverse</a:t>
              </a:r>
              <a:endParaRPr lang="en-US" sz="1600" b="1">
                <a:solidFill>
                  <a:schemeClr val="bg1"/>
                </a:solidFill>
                <a:latin typeface="Tahoma" pitchFamily="-112" charset="-52"/>
              </a:endParaRPr>
            </a:p>
          </p:txBody>
        </p:sp>
        <p:sp>
          <p:nvSpPr>
            <p:cNvPr id="29729" name="Text Box 33"/>
            <p:cNvSpPr txBox="1">
              <a:spLocks noChangeArrowheads="1"/>
            </p:cNvSpPr>
            <p:nvPr/>
          </p:nvSpPr>
          <p:spPr bwMode="auto">
            <a:xfrm>
              <a:off x="848" y="1051"/>
              <a:ext cx="822" cy="220"/>
            </a:xfrm>
            <a:prstGeom prst="rect">
              <a:avLst/>
            </a:prstGeom>
            <a:solidFill>
              <a:srgbClr val="5364AB"/>
            </a:solidFill>
            <a:ln w="12700">
              <a:solidFill>
                <a:schemeClr val="bg2"/>
              </a:solidFill>
              <a:miter lim="800000"/>
              <a:headEnd/>
              <a:tailEnd/>
            </a:ln>
            <a:effectLst/>
          </p:spPr>
          <p:txBody>
            <a:bodyPr wrap="none">
              <a:prstTxWarp prst="textNoShape">
                <a:avLst/>
              </a:prstTxWarp>
              <a:spAutoFit/>
            </a:bodyPr>
            <a:lstStyle/>
            <a:p>
              <a:pPr algn="ctr" eaLnBrk="0" hangingPunct="0">
                <a:spcBef>
                  <a:spcPct val="50000"/>
                </a:spcBef>
              </a:pPr>
              <a:r>
                <a:rPr lang="en-AU" sz="1600" b="1">
                  <a:solidFill>
                    <a:schemeClr val="bg1"/>
                  </a:solidFill>
                  <a:latin typeface="Tahoma" pitchFamily="-112" charset="-52"/>
                </a:rPr>
                <a:t>Innovative</a:t>
              </a:r>
              <a:endParaRPr lang="en-US" sz="1600" b="1">
                <a:solidFill>
                  <a:schemeClr val="bg1"/>
                </a:solidFill>
                <a:latin typeface="Tahoma" pitchFamily="-112" charset="-52"/>
              </a:endParaRPr>
            </a:p>
          </p:txBody>
        </p:sp>
        <p:sp>
          <p:nvSpPr>
            <p:cNvPr id="29730" name="Text Box 34"/>
            <p:cNvSpPr txBox="1">
              <a:spLocks noChangeArrowheads="1"/>
            </p:cNvSpPr>
            <p:nvPr/>
          </p:nvSpPr>
          <p:spPr bwMode="auto">
            <a:xfrm>
              <a:off x="113" y="1349"/>
              <a:ext cx="947" cy="220"/>
            </a:xfrm>
            <a:prstGeom prst="rect">
              <a:avLst/>
            </a:prstGeom>
            <a:solidFill>
              <a:srgbClr val="5364AB"/>
            </a:solidFill>
            <a:ln w="12700">
              <a:solidFill>
                <a:schemeClr val="bg2"/>
              </a:solidFill>
              <a:miter lim="800000"/>
              <a:headEnd/>
              <a:tailEnd/>
            </a:ln>
            <a:effectLst/>
          </p:spPr>
          <p:txBody>
            <a:bodyPr wrap="none">
              <a:prstTxWarp prst="textNoShape">
                <a:avLst/>
              </a:prstTxWarp>
              <a:spAutoFit/>
            </a:bodyPr>
            <a:lstStyle/>
            <a:p>
              <a:pPr algn="ctr" eaLnBrk="0" hangingPunct="0">
                <a:spcBef>
                  <a:spcPct val="50000"/>
                </a:spcBef>
              </a:pPr>
              <a:r>
                <a:rPr lang="en-AU" sz="1600" b="1">
                  <a:solidFill>
                    <a:schemeClr val="bg1"/>
                  </a:solidFill>
                  <a:latin typeface="Tahoma" pitchFamily="-112" charset="-52"/>
                </a:rPr>
                <a:t>Multicultural</a:t>
              </a:r>
              <a:endParaRPr lang="en-US" sz="1600" b="1">
                <a:solidFill>
                  <a:schemeClr val="bg1"/>
                </a:solidFill>
                <a:latin typeface="Tahoma" pitchFamily="-112" charset="-52"/>
              </a:endParaRPr>
            </a:p>
          </p:txBody>
        </p:sp>
        <p:sp>
          <p:nvSpPr>
            <p:cNvPr id="29731" name="Text Box 35"/>
            <p:cNvSpPr txBox="1">
              <a:spLocks noChangeArrowheads="1"/>
            </p:cNvSpPr>
            <p:nvPr/>
          </p:nvSpPr>
          <p:spPr bwMode="auto">
            <a:xfrm>
              <a:off x="42" y="1820"/>
              <a:ext cx="1158" cy="189"/>
            </a:xfrm>
            <a:prstGeom prst="rect">
              <a:avLst/>
            </a:prstGeom>
            <a:solidFill>
              <a:srgbClr val="5364AB"/>
            </a:solidFill>
            <a:ln w="12700">
              <a:solidFill>
                <a:schemeClr val="bg2"/>
              </a:solidFill>
              <a:miter lim="800000"/>
              <a:headEnd/>
              <a:tailEnd/>
            </a:ln>
            <a:effectLst/>
          </p:spPr>
          <p:txBody>
            <a:bodyPr wrap="none">
              <a:prstTxWarp prst="textNoShape">
                <a:avLst/>
              </a:prstTxWarp>
              <a:spAutoFit/>
            </a:bodyPr>
            <a:lstStyle/>
            <a:p>
              <a:pPr algn="ctr" eaLnBrk="0" hangingPunct="0">
                <a:lnSpc>
                  <a:spcPct val="80000"/>
                </a:lnSpc>
              </a:pPr>
              <a:r>
                <a:rPr lang="en-AU" sz="1600" b="1">
                  <a:solidFill>
                    <a:schemeClr val="bg1"/>
                  </a:solidFill>
                  <a:latin typeface="Tahoma" pitchFamily="-112" charset="-52"/>
                </a:rPr>
                <a:t>Straightforward</a:t>
              </a:r>
              <a:endParaRPr lang="en-US" sz="1600" b="1">
                <a:solidFill>
                  <a:schemeClr val="bg1"/>
                </a:solidFill>
                <a:latin typeface="Tahoma" pitchFamily="-112" charset="-52"/>
              </a:endParaRPr>
            </a:p>
          </p:txBody>
        </p:sp>
      </p:grpSp>
      <p:sp>
        <p:nvSpPr>
          <p:cNvPr id="29732" name="Text Box 36"/>
          <p:cNvSpPr txBox="1">
            <a:spLocks noChangeArrowheads="1"/>
          </p:cNvSpPr>
          <p:nvPr/>
        </p:nvSpPr>
        <p:spPr bwMode="auto">
          <a:xfrm>
            <a:off x="6477000" y="2362200"/>
            <a:ext cx="2667000" cy="1187450"/>
          </a:xfrm>
          <a:prstGeom prst="rect">
            <a:avLst/>
          </a:prstGeom>
          <a:noFill/>
          <a:ln w="9525">
            <a:noFill/>
            <a:miter lim="800000"/>
            <a:headEnd/>
            <a:tailEnd/>
          </a:ln>
          <a:effectLst/>
        </p:spPr>
        <p:txBody>
          <a:bodyPr>
            <a:prstTxWarp prst="textNoShape">
              <a:avLst/>
            </a:prstTxWarp>
            <a:spAutoFit/>
          </a:bodyPr>
          <a:lstStyle/>
          <a:p>
            <a:pPr eaLnBrk="0" hangingPunct="0">
              <a:spcBef>
                <a:spcPct val="50000"/>
              </a:spcBef>
            </a:pPr>
            <a:r>
              <a:rPr lang="en-AU" sz="2400">
                <a:latin typeface="Tahoma" pitchFamily="-112" charset="-52"/>
              </a:rPr>
              <a:t>Appropriate values, but not strongly defined</a:t>
            </a:r>
          </a:p>
        </p:txBody>
      </p:sp>
      <p:pic>
        <p:nvPicPr>
          <p:cNvPr id="29733" name="Picture 37" descr="Curtinlogo(colour)"/>
          <p:cNvPicPr>
            <a:picLocks noChangeAspect="1" noChangeArrowheads="1"/>
          </p:cNvPicPr>
          <p:nvPr/>
        </p:nvPicPr>
        <p:blipFill>
          <a:blip r:embed="rId2"/>
          <a:srcRect/>
          <a:stretch>
            <a:fillRect/>
          </a:stretch>
        </p:blipFill>
        <p:spPr bwMode="auto">
          <a:xfrm>
            <a:off x="7019925" y="5084763"/>
            <a:ext cx="1763713" cy="5778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grpId="0" nodeType="clickEffect">
                                  <p:stCondLst>
                                    <p:cond delay="0"/>
                                  </p:stCondLst>
                                  <p:childTnLst>
                                    <p:set>
                                      <p:cBhvr>
                                        <p:cTn id="10" dur="1" fill="hold">
                                          <p:stCondLst>
                                            <p:cond delay="0"/>
                                          </p:stCondLst>
                                        </p:cTn>
                                        <p:tgtEl>
                                          <p:spTgt spid="29732"/>
                                        </p:tgtEl>
                                        <p:attrNameLst>
                                          <p:attrName>style.visibility</p:attrName>
                                        </p:attrNameLst>
                                      </p:cBhvr>
                                      <p:to>
                                        <p:strVal val="visible"/>
                                      </p:to>
                                    </p:set>
                                    <p:anim calcmode="lin" valueType="num">
                                      <p:cBhvr additive="base">
                                        <p:cTn id="11" dur="500" fill="hold"/>
                                        <p:tgtEl>
                                          <p:spTgt spid="29732"/>
                                        </p:tgtEl>
                                        <p:attrNameLst>
                                          <p:attrName>ppt_x</p:attrName>
                                        </p:attrNameLst>
                                      </p:cBhvr>
                                      <p:tavLst>
                                        <p:tav tm="0">
                                          <p:val>
                                            <p:strVal val="1+#ppt_w/2"/>
                                          </p:val>
                                        </p:tav>
                                        <p:tav tm="100000">
                                          <p:val>
                                            <p:strVal val="#ppt_x"/>
                                          </p:val>
                                        </p:tav>
                                      </p:tavLst>
                                    </p:anim>
                                    <p:anim calcmode="lin" valueType="num">
                                      <p:cBhvr additive="base">
                                        <p:cTn id="12" dur="500" fill="hold"/>
                                        <p:tgtEl>
                                          <p:spTgt spid="297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32"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TotalTime>
  <Words>948</Words>
  <Application>Microsoft Office PowerPoint</Application>
  <PresentationFormat>On-screen Show (4:3)</PresentationFormat>
  <Paragraphs>92</Paragraphs>
  <Slides>12</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Chart</vt:lpstr>
      <vt:lpstr>Branding Possible lessons and practices learned from global perspectives</vt:lpstr>
      <vt:lpstr>Branding Possible lessons and practices learned from Global Perspectives</vt:lpstr>
      <vt:lpstr>What drives universities in 21 century</vt:lpstr>
      <vt:lpstr>Why brand</vt:lpstr>
      <vt:lpstr>Slide 5</vt:lpstr>
      <vt:lpstr>Brand Attributes</vt:lpstr>
      <vt:lpstr>Brand Model</vt:lpstr>
      <vt:lpstr>Slide 8</vt:lpstr>
      <vt:lpstr>Curtin’s Image in the Market</vt:lpstr>
      <vt:lpstr>In advertising shorthand… </vt:lpstr>
      <vt:lpstr>Is it working? (year 12 students)</vt:lpstr>
      <vt:lpstr>Results After Advertising</vt:lpstr>
    </vt:vector>
  </TitlesOfParts>
  <Company>Brand Agency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Brand Agency</dc:creator>
  <cp:lastModifiedBy>Dung Vo Tan</cp:lastModifiedBy>
  <cp:revision>4</cp:revision>
  <dcterms:created xsi:type="dcterms:W3CDTF">2009-08-08T00:47:31Z</dcterms:created>
  <dcterms:modified xsi:type="dcterms:W3CDTF">2009-08-09T03:52:51Z</dcterms:modified>
</cp:coreProperties>
</file>